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57" r:id="rId3"/>
    <p:sldId id="269" r:id="rId4"/>
    <p:sldId id="270" r:id="rId5"/>
    <p:sldId id="271" r:id="rId6"/>
    <p:sldId id="274" r:id="rId7"/>
    <p:sldId id="273" r:id="rId8"/>
    <p:sldId id="272" r:id="rId9"/>
    <p:sldId id="275" r:id="rId10"/>
    <p:sldId id="276" r:id="rId11"/>
    <p:sldId id="277" r:id="rId12"/>
    <p:sldId id="265" r:id="rId13"/>
    <p:sldId id="27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644"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1/2/2019</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EE9D2DA1-C8E3-4854-8B59-0D5A6F13D801}"/>
              </a:ext>
            </a:extLst>
          </p:cNvPr>
          <p:cNvSpPr/>
          <p:nvPr userDrawn="1"/>
        </p:nvSpPr>
        <p:spPr>
          <a:xfrm>
            <a:off x="9692640" y="5344160"/>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1/2/2019</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1/2/2019</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1/2/2019</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4709117E-D144-4645-A788-9C835E2E397C}"/>
              </a:ext>
            </a:extLst>
          </p:cNvPr>
          <p:cNvSpPr/>
          <p:nvPr userDrawn="1"/>
        </p:nvSpPr>
        <p:spPr>
          <a:xfrm>
            <a:off x="10779760" y="5682457"/>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1/2/2019</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1/2/2019</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1/2/2019</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1/2/2019</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1/2/2019</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1/2/2019</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1/2/2019</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1/2/2019</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DB10-A911-43A3-A2AF-37E3073F830B}"/>
              </a:ext>
            </a:extLst>
          </p:cNvPr>
          <p:cNvSpPr>
            <a:spLocks noGrp="1"/>
          </p:cNvSpPr>
          <p:nvPr>
            <p:ph type="ctrTitle"/>
          </p:nvPr>
        </p:nvSpPr>
        <p:spPr/>
        <p:txBody>
          <a:bodyPr/>
          <a:lstStyle/>
          <a:p>
            <a:r>
              <a:rPr lang="en-US" dirty="0"/>
              <a:t>Spark Interview Questions</a:t>
            </a:r>
            <a:br>
              <a:rPr lang="en-US" dirty="0"/>
            </a:br>
            <a:r>
              <a:rPr lang="en-US" sz="4400" dirty="0"/>
              <a:t>Window Function in Spark</a:t>
            </a:r>
          </a:p>
        </p:txBody>
      </p:sp>
      <p:sp>
        <p:nvSpPr>
          <p:cNvPr id="3" name="Subtitle 2">
            <a:extLst>
              <a:ext uri="{FF2B5EF4-FFF2-40B4-BE49-F238E27FC236}">
                <a16:creationId xmlns:a16="http://schemas.microsoft.com/office/drawing/2014/main" id="{0F7B3630-F42F-42E1-AC9D-CC2B4953D36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5FB3ACC-A67D-4E01-A20B-47183A93ED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5880" y="3602038"/>
            <a:ext cx="4460240" cy="2387600"/>
          </a:xfrm>
          <a:prstGeom prst="rect">
            <a:avLst/>
          </a:prstGeom>
        </p:spPr>
      </p:pic>
      <p:pic>
        <p:nvPicPr>
          <p:cNvPr id="7" name="Audio 6">
            <a:hlinkClick r:id="" action="ppaction://media"/>
            <a:extLst>
              <a:ext uri="{FF2B5EF4-FFF2-40B4-BE49-F238E27FC236}">
                <a16:creationId xmlns:a16="http://schemas.microsoft.com/office/drawing/2014/main" id="{B1DB9B0C-77FD-4598-85DF-57127E9A2D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65358600"/>
      </p:ext>
    </p:extLst>
  </p:cSld>
  <p:clrMapOvr>
    <a:masterClrMapping/>
  </p:clrMapOvr>
  <mc:AlternateContent xmlns:mc="http://schemas.openxmlformats.org/markup-compatibility/2006">
    <mc:Choice xmlns:p14="http://schemas.microsoft.com/office/powerpoint/2010/main" Requires="p14">
      <p:transition spd="slow" p14:dur="2000" advTm="17048"/>
    </mc:Choice>
    <mc:Fallback>
      <p:transition spd="slow" advTm="17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Window Function </a:t>
            </a:r>
            <a:r>
              <a:rPr lang="en-US" sz="2800" b="1" dirty="0" err="1"/>
              <a:t>Usecase</a:t>
            </a:r>
            <a:r>
              <a:rPr lang="en-US" sz="2800" b="1" dirty="0"/>
              <a:t> Example</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dirty="0"/>
              <a:t>Suppose that we have a </a:t>
            </a:r>
            <a:r>
              <a:rPr lang="en-US" i="1" dirty="0" err="1"/>
              <a:t>productRevenue</a:t>
            </a:r>
            <a:r>
              <a:rPr lang="en-US" dirty="0"/>
              <a:t> table :</a:t>
            </a:r>
          </a:p>
          <a:p>
            <a:endParaRPr lang="en-US" dirty="0"/>
          </a:p>
          <a:p>
            <a:r>
              <a:rPr lang="en-US" b="1" dirty="0">
                <a:solidFill>
                  <a:srgbClr val="00B050"/>
                </a:solidFill>
              </a:rPr>
              <a:t>What are the best-selling and the second</a:t>
            </a:r>
          </a:p>
          <a:p>
            <a:pPr marL="0" indent="0">
              <a:buNone/>
            </a:pPr>
            <a:r>
              <a:rPr lang="en-US" b="1" dirty="0">
                <a:solidFill>
                  <a:srgbClr val="00B050"/>
                </a:solidFill>
              </a:rPr>
              <a:t> best-selling products in every category?</a:t>
            </a:r>
          </a:p>
          <a:p>
            <a:pPr marL="0" indent="0">
              <a:buNone/>
            </a:pPr>
            <a:endParaRPr lang="en-US" b="1" dirty="0">
              <a:solidFill>
                <a:srgbClr val="00B050"/>
              </a:solidFill>
            </a:endParaRPr>
          </a:p>
          <a:p>
            <a:r>
              <a:rPr lang="en-US" b="1" dirty="0">
                <a:solidFill>
                  <a:srgbClr val="00B050"/>
                </a:solidFill>
              </a:rPr>
              <a:t>What is the difference between the revenue</a:t>
            </a:r>
          </a:p>
          <a:p>
            <a:pPr marL="0" indent="0">
              <a:buNone/>
            </a:pPr>
            <a:r>
              <a:rPr lang="en-US" b="1" dirty="0">
                <a:solidFill>
                  <a:srgbClr val="00B050"/>
                </a:solidFill>
              </a:rPr>
              <a:t> of each product and the revenue of the </a:t>
            </a:r>
          </a:p>
          <a:p>
            <a:pPr marL="0" indent="0">
              <a:buNone/>
            </a:pPr>
            <a:r>
              <a:rPr lang="en-US" b="1" dirty="0">
                <a:solidFill>
                  <a:srgbClr val="00B050"/>
                </a:solidFill>
              </a:rPr>
              <a:t>best-selling product in the same category </a:t>
            </a:r>
          </a:p>
          <a:p>
            <a:pPr marL="0" indent="0">
              <a:buNone/>
            </a:pPr>
            <a:r>
              <a:rPr lang="en-US" b="1" dirty="0">
                <a:solidFill>
                  <a:srgbClr val="00B050"/>
                </a:solidFill>
              </a:rPr>
              <a:t>of that product?</a:t>
            </a:r>
          </a:p>
          <a:p>
            <a:pPr marL="0" indent="0">
              <a:buNone/>
            </a:pPr>
            <a:endParaRPr lang="en-US" dirty="0"/>
          </a:p>
          <a:p>
            <a:pPr marL="0" indent="0">
              <a:buNone/>
            </a:pPr>
            <a:endParaRPr lang="en-US" dirty="0"/>
          </a:p>
        </p:txBody>
      </p:sp>
      <p:pic>
        <p:nvPicPr>
          <p:cNvPr id="4" name="Audio 3">
            <a:hlinkClick r:id="" action="ppaction://media"/>
            <a:extLst>
              <a:ext uri="{FF2B5EF4-FFF2-40B4-BE49-F238E27FC236}">
                <a16:creationId xmlns:a16="http://schemas.microsoft.com/office/drawing/2014/main" id="{245A08B1-ED57-444A-A8DF-217126BF2AF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pic>
        <p:nvPicPr>
          <p:cNvPr id="5" name="Picture 4">
            <a:extLst>
              <a:ext uri="{FF2B5EF4-FFF2-40B4-BE49-F238E27FC236}">
                <a16:creationId xmlns:a16="http://schemas.microsoft.com/office/drawing/2014/main" id="{188B28E7-C665-41C9-9F70-9BD47B0FF0F2}"/>
              </a:ext>
            </a:extLst>
          </p:cNvPr>
          <p:cNvPicPr>
            <a:picLocks noChangeAspect="1"/>
          </p:cNvPicPr>
          <p:nvPr/>
        </p:nvPicPr>
        <p:blipFill>
          <a:blip r:embed="rId5"/>
          <a:stretch>
            <a:fillRect/>
          </a:stretch>
        </p:blipFill>
        <p:spPr>
          <a:xfrm>
            <a:off x="8012614" y="1288180"/>
            <a:ext cx="3823786" cy="3980347"/>
          </a:xfrm>
          <a:prstGeom prst="rect">
            <a:avLst/>
          </a:prstGeom>
        </p:spPr>
      </p:pic>
    </p:spTree>
    <p:extLst>
      <p:ext uri="{BB962C8B-B14F-4D97-AF65-F5344CB8AC3E}">
        <p14:creationId xmlns:p14="http://schemas.microsoft.com/office/powerpoint/2010/main" val="3159547721"/>
      </p:ext>
    </p:extLst>
  </p:cSld>
  <p:clrMapOvr>
    <a:masterClrMapping/>
  </p:clrMapOvr>
  <mc:AlternateContent xmlns:mc="http://schemas.openxmlformats.org/markup-compatibility/2006">
    <mc:Choice xmlns:p14="http://schemas.microsoft.com/office/powerpoint/2010/main" Requires="p14">
      <p:transition spd="slow" p14:dur="2000" advTm="3378"/>
    </mc:Choice>
    <mc:Fallback>
      <p:transition spd="slow" advTm="3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First Question solution without Window function</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lnSpcReduction="10000"/>
          </a:bodyPr>
          <a:lstStyle/>
          <a:p>
            <a:pPr marL="457200" lvl="1" indent="0">
              <a:buNone/>
            </a:pPr>
            <a:r>
              <a:rPr lang="en-US" b="1" dirty="0">
                <a:solidFill>
                  <a:srgbClr val="00B050"/>
                </a:solidFill>
              </a:rPr>
              <a:t>SELECT</a:t>
            </a:r>
          </a:p>
          <a:p>
            <a:pPr marL="457200" lvl="1" indent="0">
              <a:buNone/>
            </a:pPr>
            <a:r>
              <a:rPr lang="en-US" b="1" dirty="0">
                <a:solidFill>
                  <a:srgbClr val="00B050"/>
                </a:solidFill>
              </a:rPr>
              <a:t>  product,</a:t>
            </a:r>
          </a:p>
          <a:p>
            <a:pPr marL="457200" lvl="1" indent="0">
              <a:buNone/>
            </a:pPr>
            <a:r>
              <a:rPr lang="en-US" b="1" dirty="0">
                <a:solidFill>
                  <a:srgbClr val="00B050"/>
                </a:solidFill>
              </a:rPr>
              <a:t>  category,</a:t>
            </a:r>
          </a:p>
          <a:p>
            <a:pPr marL="457200" lvl="1" indent="0">
              <a:buNone/>
            </a:pPr>
            <a:r>
              <a:rPr lang="en-US" b="1" dirty="0">
                <a:solidFill>
                  <a:srgbClr val="00B050"/>
                </a:solidFill>
              </a:rPr>
              <a:t>  revenue</a:t>
            </a:r>
          </a:p>
          <a:p>
            <a:pPr marL="457200" lvl="1" indent="0">
              <a:buNone/>
            </a:pPr>
            <a:r>
              <a:rPr lang="en-US" b="1" dirty="0">
                <a:solidFill>
                  <a:srgbClr val="00B050"/>
                </a:solidFill>
              </a:rPr>
              <a:t>FROM (</a:t>
            </a:r>
          </a:p>
          <a:p>
            <a:pPr marL="457200" lvl="1" indent="0">
              <a:buNone/>
            </a:pPr>
            <a:r>
              <a:rPr lang="en-US" b="1" dirty="0">
                <a:solidFill>
                  <a:srgbClr val="00B050"/>
                </a:solidFill>
              </a:rPr>
              <a:t>  SELECT</a:t>
            </a:r>
          </a:p>
          <a:p>
            <a:pPr marL="457200" lvl="1" indent="0">
              <a:buNone/>
            </a:pPr>
            <a:r>
              <a:rPr lang="en-US" b="1" dirty="0">
                <a:solidFill>
                  <a:srgbClr val="00B050"/>
                </a:solidFill>
              </a:rPr>
              <a:t>    product,</a:t>
            </a:r>
          </a:p>
          <a:p>
            <a:pPr marL="457200" lvl="1" indent="0">
              <a:buNone/>
            </a:pPr>
            <a:r>
              <a:rPr lang="en-US" b="1" dirty="0">
                <a:solidFill>
                  <a:srgbClr val="00B050"/>
                </a:solidFill>
              </a:rPr>
              <a:t>    category,</a:t>
            </a:r>
          </a:p>
          <a:p>
            <a:pPr marL="457200" lvl="1" indent="0">
              <a:buNone/>
            </a:pPr>
            <a:r>
              <a:rPr lang="en-US" b="1" dirty="0">
                <a:solidFill>
                  <a:srgbClr val="00B050"/>
                </a:solidFill>
              </a:rPr>
              <a:t>    revenue,</a:t>
            </a:r>
          </a:p>
          <a:p>
            <a:pPr marL="457200" lvl="1" indent="0">
              <a:buNone/>
            </a:pPr>
            <a:r>
              <a:rPr lang="en-US" b="1" dirty="0">
                <a:solidFill>
                  <a:srgbClr val="00B050"/>
                </a:solidFill>
              </a:rPr>
              <a:t>    </a:t>
            </a:r>
            <a:r>
              <a:rPr lang="en-US" b="1" dirty="0" err="1">
                <a:solidFill>
                  <a:srgbClr val="00B050"/>
                </a:solidFill>
              </a:rPr>
              <a:t>dense_rank</a:t>
            </a:r>
            <a:r>
              <a:rPr lang="en-US" b="1" dirty="0">
                <a:solidFill>
                  <a:srgbClr val="00B050"/>
                </a:solidFill>
              </a:rPr>
              <a:t>() OVER (PARTITION BY category ORDER BY revenue DESC) as rank</a:t>
            </a:r>
          </a:p>
          <a:p>
            <a:pPr marL="457200" lvl="1" indent="0">
              <a:buNone/>
            </a:pPr>
            <a:r>
              <a:rPr lang="en-US" b="1" dirty="0">
                <a:solidFill>
                  <a:srgbClr val="00B050"/>
                </a:solidFill>
              </a:rPr>
              <a:t>  FROM </a:t>
            </a:r>
            <a:r>
              <a:rPr lang="en-US" b="1" dirty="0" err="1">
                <a:solidFill>
                  <a:srgbClr val="00B050"/>
                </a:solidFill>
              </a:rPr>
              <a:t>productRevenue</a:t>
            </a:r>
            <a:r>
              <a:rPr lang="en-US" b="1" dirty="0">
                <a:solidFill>
                  <a:srgbClr val="00B050"/>
                </a:solidFill>
              </a:rPr>
              <a:t>) </a:t>
            </a:r>
            <a:r>
              <a:rPr lang="en-US" b="1" dirty="0" err="1">
                <a:solidFill>
                  <a:srgbClr val="00B050"/>
                </a:solidFill>
              </a:rPr>
              <a:t>tmp</a:t>
            </a:r>
            <a:endParaRPr lang="en-US" b="1" dirty="0">
              <a:solidFill>
                <a:srgbClr val="00B050"/>
              </a:solidFill>
            </a:endParaRPr>
          </a:p>
          <a:p>
            <a:pPr marL="457200" lvl="1" indent="0">
              <a:buNone/>
            </a:pPr>
            <a:r>
              <a:rPr lang="en-US" b="1" dirty="0">
                <a:solidFill>
                  <a:srgbClr val="00B050"/>
                </a:solidFill>
              </a:rPr>
              <a:t>WHERE</a:t>
            </a:r>
          </a:p>
          <a:p>
            <a:pPr marL="457200" lvl="1" indent="0">
              <a:buNone/>
            </a:pPr>
            <a:r>
              <a:rPr lang="en-US" b="1" dirty="0">
                <a:solidFill>
                  <a:srgbClr val="00B050"/>
                </a:solidFill>
              </a:rPr>
              <a:t>  rank &lt;= 2</a:t>
            </a:r>
          </a:p>
        </p:txBody>
      </p:sp>
      <p:pic>
        <p:nvPicPr>
          <p:cNvPr id="6" name="Audio 5">
            <a:hlinkClick r:id="" action="ppaction://media"/>
            <a:extLst>
              <a:ext uri="{FF2B5EF4-FFF2-40B4-BE49-F238E27FC236}">
                <a16:creationId xmlns:a16="http://schemas.microsoft.com/office/drawing/2014/main" id="{E0D1A5F9-F694-4DC5-9094-D005233624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3997222"/>
      </p:ext>
    </p:extLst>
  </p:cSld>
  <p:clrMapOvr>
    <a:masterClrMapping/>
  </p:clrMapOvr>
  <mc:AlternateContent xmlns:mc="http://schemas.openxmlformats.org/markup-compatibility/2006">
    <mc:Choice xmlns:p14="http://schemas.microsoft.com/office/powerpoint/2010/main" Requires="p14">
      <p:transition spd="slow" p14:dur="2000" advTm="119879"/>
    </mc:Choice>
    <mc:Fallback>
      <p:transition spd="slow" advTm="119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DF5FDC6-424B-4994-89EF-B5B4865C99F4}"/>
              </a:ext>
            </a:extLst>
          </p:cNvPr>
          <p:cNvSpPr/>
          <p:nvPr/>
        </p:nvSpPr>
        <p:spPr>
          <a:xfrm>
            <a:off x="838200" y="3840481"/>
            <a:ext cx="7949665" cy="65451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85D6FAA-59DA-4147-A8AD-092E80B0A7D6}"/>
              </a:ext>
            </a:extLst>
          </p:cNvPr>
          <p:cNvSpPr/>
          <p:nvPr/>
        </p:nvSpPr>
        <p:spPr>
          <a:xfrm>
            <a:off x="838200" y="1905802"/>
            <a:ext cx="4715577" cy="162667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First Question solution with Window function</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fontScale="62500" lnSpcReduction="20000"/>
          </a:bodyPr>
          <a:lstStyle/>
          <a:p>
            <a:pPr marL="0" indent="0">
              <a:buNone/>
            </a:pPr>
            <a:r>
              <a:rPr lang="en-US" b="1" i="1" dirty="0">
                <a:solidFill>
                  <a:srgbClr val="00B050"/>
                </a:solidFill>
              </a:rPr>
              <a:t>import sys</a:t>
            </a:r>
          </a:p>
          <a:p>
            <a:pPr marL="0" indent="0">
              <a:buNone/>
            </a:pPr>
            <a:r>
              <a:rPr lang="en-US" b="1" i="1" dirty="0">
                <a:solidFill>
                  <a:srgbClr val="00B050"/>
                </a:solidFill>
              </a:rPr>
              <a:t>from </a:t>
            </a:r>
            <a:r>
              <a:rPr lang="en-US" b="1" i="1" dirty="0" err="1">
                <a:solidFill>
                  <a:srgbClr val="00B050"/>
                </a:solidFill>
              </a:rPr>
              <a:t>pyspark.sql.window</a:t>
            </a:r>
            <a:r>
              <a:rPr lang="en-US" b="1" i="1" dirty="0">
                <a:solidFill>
                  <a:srgbClr val="00B050"/>
                </a:solidFill>
              </a:rPr>
              <a:t> import Window</a:t>
            </a:r>
          </a:p>
          <a:p>
            <a:pPr marL="0" indent="0">
              <a:buNone/>
            </a:pPr>
            <a:r>
              <a:rPr lang="en-US" b="1" i="1" dirty="0">
                <a:solidFill>
                  <a:srgbClr val="00B050"/>
                </a:solidFill>
              </a:rPr>
              <a:t>import </a:t>
            </a:r>
            <a:r>
              <a:rPr lang="en-US" b="1" i="1" dirty="0" err="1">
                <a:solidFill>
                  <a:srgbClr val="00B050"/>
                </a:solidFill>
              </a:rPr>
              <a:t>pyspark.sql.functions</a:t>
            </a:r>
            <a:r>
              <a:rPr lang="en-US" b="1" i="1" dirty="0">
                <a:solidFill>
                  <a:srgbClr val="00B050"/>
                </a:solidFill>
              </a:rPr>
              <a:t> as </a:t>
            </a:r>
            <a:r>
              <a:rPr lang="en-US" b="1" i="1" dirty="0" err="1">
                <a:solidFill>
                  <a:srgbClr val="00B050"/>
                </a:solidFill>
              </a:rPr>
              <a:t>func</a:t>
            </a:r>
            <a:endParaRPr lang="en-US" b="1" i="1" dirty="0">
              <a:solidFill>
                <a:srgbClr val="00B050"/>
              </a:solidFill>
            </a:endParaRPr>
          </a:p>
          <a:p>
            <a:pPr marL="0" indent="0">
              <a:buNone/>
            </a:pPr>
            <a:r>
              <a:rPr lang="en-US" b="1" i="1" dirty="0" err="1"/>
              <a:t>windowSpec</a:t>
            </a:r>
            <a:r>
              <a:rPr lang="en-US" b="1" i="1" dirty="0"/>
              <a:t> = \</a:t>
            </a:r>
          </a:p>
          <a:p>
            <a:pPr marL="0" indent="0">
              <a:buNone/>
            </a:pPr>
            <a:r>
              <a:rPr lang="en-US" b="1" i="1" dirty="0"/>
              <a:t>  Window </a:t>
            </a:r>
          </a:p>
          <a:p>
            <a:pPr marL="0" indent="0">
              <a:buNone/>
            </a:pPr>
            <a:r>
              <a:rPr lang="en-US" b="1" i="1" dirty="0"/>
              <a:t>    .</a:t>
            </a:r>
            <a:r>
              <a:rPr lang="en-US" b="1" i="1" dirty="0" err="1"/>
              <a:t>partitionBy</a:t>
            </a:r>
            <a:r>
              <a:rPr lang="en-US" b="1" i="1" dirty="0"/>
              <a:t>(df['category']) \</a:t>
            </a:r>
          </a:p>
          <a:p>
            <a:pPr marL="0" indent="0">
              <a:buNone/>
            </a:pPr>
            <a:r>
              <a:rPr lang="en-US" b="1" i="1" dirty="0"/>
              <a:t>    .</a:t>
            </a:r>
            <a:r>
              <a:rPr lang="en-US" b="1" i="1" dirty="0" err="1"/>
              <a:t>orderBy</a:t>
            </a:r>
            <a:r>
              <a:rPr lang="en-US" b="1" i="1" dirty="0"/>
              <a:t>(df['revenue'].desc()) \</a:t>
            </a:r>
          </a:p>
          <a:p>
            <a:pPr marL="0" indent="0">
              <a:buNone/>
            </a:pPr>
            <a:r>
              <a:rPr lang="en-US" b="1" i="1" dirty="0"/>
              <a:t>    .</a:t>
            </a:r>
            <a:r>
              <a:rPr lang="en-US" b="1" i="1" dirty="0" err="1"/>
              <a:t>rangeBetween</a:t>
            </a:r>
            <a:r>
              <a:rPr lang="en-US" b="1" i="1" dirty="0"/>
              <a:t>(-</a:t>
            </a:r>
            <a:r>
              <a:rPr lang="en-US" b="1" i="1" dirty="0" err="1"/>
              <a:t>sys.maxsize</a:t>
            </a:r>
            <a:r>
              <a:rPr lang="en-US" b="1" i="1" dirty="0"/>
              <a:t>, </a:t>
            </a:r>
            <a:r>
              <a:rPr lang="en-US" b="1" i="1" dirty="0" err="1"/>
              <a:t>sys.maxsize</a:t>
            </a:r>
            <a:r>
              <a:rPr lang="en-US" b="1" i="1" dirty="0"/>
              <a:t>)</a:t>
            </a:r>
          </a:p>
          <a:p>
            <a:pPr marL="0" indent="0">
              <a:buNone/>
            </a:pPr>
            <a:r>
              <a:rPr lang="en-US" b="1" i="1" dirty="0" err="1">
                <a:solidFill>
                  <a:srgbClr val="00B050"/>
                </a:solidFill>
              </a:rPr>
              <a:t>dataFrame</a:t>
            </a:r>
            <a:r>
              <a:rPr lang="en-US" b="1" i="1" dirty="0">
                <a:solidFill>
                  <a:srgbClr val="00B050"/>
                </a:solidFill>
              </a:rPr>
              <a:t> = </a:t>
            </a:r>
            <a:r>
              <a:rPr lang="en-US" b="1" i="1" dirty="0" err="1">
                <a:solidFill>
                  <a:srgbClr val="00B050"/>
                </a:solidFill>
              </a:rPr>
              <a:t>sqlContext.table</a:t>
            </a:r>
            <a:r>
              <a:rPr lang="en-US" b="1" i="1" dirty="0">
                <a:solidFill>
                  <a:srgbClr val="00B050"/>
                </a:solidFill>
              </a:rPr>
              <a:t>("</a:t>
            </a:r>
            <a:r>
              <a:rPr lang="en-US" b="1" i="1" dirty="0" err="1">
                <a:solidFill>
                  <a:srgbClr val="00B050"/>
                </a:solidFill>
              </a:rPr>
              <a:t>productRevenue</a:t>
            </a:r>
            <a:r>
              <a:rPr lang="en-US" b="1" i="1" dirty="0">
                <a:solidFill>
                  <a:srgbClr val="00B050"/>
                </a:solidFill>
              </a:rPr>
              <a:t>")</a:t>
            </a:r>
          </a:p>
          <a:p>
            <a:pPr marL="0" indent="0">
              <a:buNone/>
            </a:pPr>
            <a:r>
              <a:rPr lang="en-US" b="1" i="1" dirty="0" err="1">
                <a:solidFill>
                  <a:srgbClr val="00B050"/>
                </a:solidFill>
              </a:rPr>
              <a:t>revenue_difference</a:t>
            </a:r>
            <a:r>
              <a:rPr lang="en-US" b="1" i="1" dirty="0">
                <a:solidFill>
                  <a:srgbClr val="00B050"/>
                </a:solidFill>
              </a:rPr>
              <a:t> = \</a:t>
            </a:r>
          </a:p>
          <a:p>
            <a:pPr marL="0" indent="0">
              <a:buNone/>
            </a:pPr>
            <a:r>
              <a:rPr lang="en-US" b="1" i="1" dirty="0">
                <a:solidFill>
                  <a:srgbClr val="00B050"/>
                </a:solidFill>
              </a:rPr>
              <a:t>  (</a:t>
            </a:r>
            <a:r>
              <a:rPr lang="en-US" b="1" i="1" dirty="0" err="1">
                <a:solidFill>
                  <a:srgbClr val="00B050"/>
                </a:solidFill>
              </a:rPr>
              <a:t>func.max</a:t>
            </a:r>
            <a:r>
              <a:rPr lang="en-US" b="1" i="1" dirty="0">
                <a:solidFill>
                  <a:srgbClr val="00B050"/>
                </a:solidFill>
              </a:rPr>
              <a:t>(</a:t>
            </a:r>
            <a:r>
              <a:rPr lang="en-US" b="1" i="1" dirty="0" err="1">
                <a:solidFill>
                  <a:srgbClr val="00B050"/>
                </a:solidFill>
              </a:rPr>
              <a:t>dataFrame</a:t>
            </a:r>
            <a:r>
              <a:rPr lang="en-US" b="1" i="1" dirty="0">
                <a:solidFill>
                  <a:srgbClr val="00B050"/>
                </a:solidFill>
              </a:rPr>
              <a:t>['revenue']).over(</a:t>
            </a:r>
            <a:r>
              <a:rPr lang="en-US" b="1" i="1" dirty="0" err="1">
                <a:solidFill>
                  <a:srgbClr val="00B050"/>
                </a:solidFill>
              </a:rPr>
              <a:t>windowSpec</a:t>
            </a:r>
            <a:r>
              <a:rPr lang="en-US" b="1" i="1" dirty="0">
                <a:solidFill>
                  <a:srgbClr val="00B050"/>
                </a:solidFill>
              </a:rPr>
              <a:t>) - </a:t>
            </a:r>
            <a:r>
              <a:rPr lang="en-US" b="1" i="1" dirty="0" err="1">
                <a:solidFill>
                  <a:srgbClr val="00B050"/>
                </a:solidFill>
              </a:rPr>
              <a:t>dataFrame</a:t>
            </a:r>
            <a:r>
              <a:rPr lang="en-US" b="1" i="1" dirty="0">
                <a:solidFill>
                  <a:srgbClr val="00B050"/>
                </a:solidFill>
              </a:rPr>
              <a:t>['revenue'])</a:t>
            </a:r>
          </a:p>
          <a:p>
            <a:pPr marL="0" indent="0">
              <a:buNone/>
            </a:pPr>
            <a:r>
              <a:rPr lang="en-US" b="1" i="1" dirty="0" err="1">
                <a:solidFill>
                  <a:srgbClr val="00B050"/>
                </a:solidFill>
              </a:rPr>
              <a:t>dataFrame.select</a:t>
            </a:r>
            <a:r>
              <a:rPr lang="en-US" b="1" i="1" dirty="0">
                <a:solidFill>
                  <a:srgbClr val="00B050"/>
                </a:solidFill>
              </a:rPr>
              <a:t>(</a:t>
            </a:r>
          </a:p>
          <a:p>
            <a:pPr marL="0" indent="0">
              <a:buNone/>
            </a:pPr>
            <a:r>
              <a:rPr lang="en-US" b="1" i="1" dirty="0">
                <a:solidFill>
                  <a:srgbClr val="00B050"/>
                </a:solidFill>
              </a:rPr>
              <a:t>  </a:t>
            </a:r>
            <a:r>
              <a:rPr lang="en-US" b="1" i="1" dirty="0" err="1">
                <a:solidFill>
                  <a:srgbClr val="00B050"/>
                </a:solidFill>
              </a:rPr>
              <a:t>dataFrame</a:t>
            </a:r>
            <a:r>
              <a:rPr lang="en-US" b="1" i="1" dirty="0">
                <a:solidFill>
                  <a:srgbClr val="00B050"/>
                </a:solidFill>
              </a:rPr>
              <a:t>['product'],</a:t>
            </a:r>
          </a:p>
          <a:p>
            <a:pPr marL="0" indent="0">
              <a:buNone/>
            </a:pPr>
            <a:r>
              <a:rPr lang="en-US" b="1" i="1" dirty="0">
                <a:solidFill>
                  <a:srgbClr val="00B050"/>
                </a:solidFill>
              </a:rPr>
              <a:t>  </a:t>
            </a:r>
            <a:r>
              <a:rPr lang="en-US" b="1" i="1" dirty="0" err="1">
                <a:solidFill>
                  <a:srgbClr val="00B050"/>
                </a:solidFill>
              </a:rPr>
              <a:t>dataFrame</a:t>
            </a:r>
            <a:r>
              <a:rPr lang="en-US" b="1" i="1" dirty="0">
                <a:solidFill>
                  <a:srgbClr val="00B050"/>
                </a:solidFill>
              </a:rPr>
              <a:t>['category'],</a:t>
            </a:r>
          </a:p>
          <a:p>
            <a:pPr marL="0" indent="0">
              <a:buNone/>
            </a:pPr>
            <a:r>
              <a:rPr lang="en-US" b="1" i="1" dirty="0">
                <a:solidFill>
                  <a:srgbClr val="00B050"/>
                </a:solidFill>
              </a:rPr>
              <a:t>  </a:t>
            </a:r>
            <a:r>
              <a:rPr lang="en-US" b="1" i="1" dirty="0" err="1">
                <a:solidFill>
                  <a:srgbClr val="00B050"/>
                </a:solidFill>
              </a:rPr>
              <a:t>dataFrame</a:t>
            </a:r>
            <a:r>
              <a:rPr lang="en-US" b="1" i="1" dirty="0">
                <a:solidFill>
                  <a:srgbClr val="00B050"/>
                </a:solidFill>
              </a:rPr>
              <a:t>['revenue'],</a:t>
            </a:r>
          </a:p>
          <a:p>
            <a:pPr marL="0" indent="0">
              <a:buNone/>
            </a:pPr>
            <a:r>
              <a:rPr lang="en-US" b="1" i="1" dirty="0">
                <a:solidFill>
                  <a:srgbClr val="00B050"/>
                </a:solidFill>
              </a:rPr>
              <a:t>  </a:t>
            </a:r>
            <a:r>
              <a:rPr lang="en-US" b="1" i="1" dirty="0" err="1">
                <a:solidFill>
                  <a:srgbClr val="00B050"/>
                </a:solidFill>
              </a:rPr>
              <a:t>revenue_difference.alias</a:t>
            </a:r>
            <a:r>
              <a:rPr lang="en-US" b="1" i="1" dirty="0">
                <a:solidFill>
                  <a:srgbClr val="00B050"/>
                </a:solidFill>
              </a:rPr>
              <a:t>("</a:t>
            </a:r>
            <a:r>
              <a:rPr lang="en-US" b="1" i="1" dirty="0" err="1">
                <a:solidFill>
                  <a:srgbClr val="00B050"/>
                </a:solidFill>
              </a:rPr>
              <a:t>revenue_difference</a:t>
            </a:r>
            <a:r>
              <a:rPr lang="en-US" b="1" i="1" dirty="0">
                <a:solidFill>
                  <a:srgbClr val="00B050"/>
                </a:solidFill>
              </a:rPr>
              <a:t>"))</a:t>
            </a:r>
          </a:p>
        </p:txBody>
      </p:sp>
      <p:pic>
        <p:nvPicPr>
          <p:cNvPr id="4" name="Audio 3">
            <a:hlinkClick r:id="" action="ppaction://media"/>
            <a:extLst>
              <a:ext uri="{FF2B5EF4-FFF2-40B4-BE49-F238E27FC236}">
                <a16:creationId xmlns:a16="http://schemas.microsoft.com/office/drawing/2014/main" id="{245A08B1-ED57-444A-A8DF-217126BF2AF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pic>
        <p:nvPicPr>
          <p:cNvPr id="8" name="Picture 7">
            <a:extLst>
              <a:ext uri="{FF2B5EF4-FFF2-40B4-BE49-F238E27FC236}">
                <a16:creationId xmlns:a16="http://schemas.microsoft.com/office/drawing/2014/main" id="{D3F10F8B-BA37-41C4-9E25-349745ECDD97}"/>
              </a:ext>
            </a:extLst>
          </p:cNvPr>
          <p:cNvPicPr>
            <a:picLocks noChangeAspect="1"/>
          </p:cNvPicPr>
          <p:nvPr/>
        </p:nvPicPr>
        <p:blipFill>
          <a:blip r:embed="rId5"/>
          <a:stretch>
            <a:fillRect/>
          </a:stretch>
        </p:blipFill>
        <p:spPr>
          <a:xfrm>
            <a:off x="8614610" y="438067"/>
            <a:ext cx="3424989" cy="2990933"/>
          </a:xfrm>
          <a:prstGeom prst="rect">
            <a:avLst/>
          </a:prstGeom>
        </p:spPr>
      </p:pic>
      <p:pic>
        <p:nvPicPr>
          <p:cNvPr id="9" name="Picture 8">
            <a:extLst>
              <a:ext uri="{FF2B5EF4-FFF2-40B4-BE49-F238E27FC236}">
                <a16:creationId xmlns:a16="http://schemas.microsoft.com/office/drawing/2014/main" id="{D225F91F-1573-4F1A-A5C0-147C6BA862A6}"/>
              </a:ext>
            </a:extLst>
          </p:cNvPr>
          <p:cNvPicPr>
            <a:picLocks noChangeAspect="1"/>
          </p:cNvPicPr>
          <p:nvPr/>
        </p:nvPicPr>
        <p:blipFill>
          <a:blip r:embed="rId6"/>
          <a:stretch>
            <a:fillRect/>
          </a:stretch>
        </p:blipFill>
        <p:spPr>
          <a:xfrm>
            <a:off x="8573326" y="3631666"/>
            <a:ext cx="3507556" cy="2899961"/>
          </a:xfrm>
          <a:prstGeom prst="rect">
            <a:avLst/>
          </a:prstGeom>
        </p:spPr>
      </p:pic>
    </p:spTree>
    <p:extLst>
      <p:ext uri="{BB962C8B-B14F-4D97-AF65-F5344CB8AC3E}">
        <p14:creationId xmlns:p14="http://schemas.microsoft.com/office/powerpoint/2010/main" val="2266636808"/>
      </p:ext>
    </p:extLst>
  </p:cSld>
  <p:clrMapOvr>
    <a:masterClrMapping/>
  </p:clrMapOvr>
  <mc:AlternateContent xmlns:mc="http://schemas.openxmlformats.org/markup-compatibility/2006">
    <mc:Choice xmlns:p14="http://schemas.microsoft.com/office/powerpoint/2010/main" Requires="p14">
      <p:transition spd="slow" p14:dur="2000" advTm="3378"/>
    </mc:Choice>
    <mc:Fallback>
      <p:transition spd="slow" advTm="3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endParaRPr lang="en-US" sz="2800" b="1"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endParaRPr lang="en-US" sz="2800" b="1" dirty="0">
              <a:solidFill>
                <a:schemeClr val="accent6">
                  <a:lumMod val="50000"/>
                </a:schemeClr>
              </a:solidFill>
            </a:endParaRPr>
          </a:p>
          <a:p>
            <a:pPr marL="457200" lvl="1" indent="0">
              <a:buNone/>
            </a:pPr>
            <a:endParaRPr lang="en-US" sz="2800" b="1" dirty="0">
              <a:solidFill>
                <a:schemeClr val="accent6">
                  <a:lumMod val="50000"/>
                </a:schemeClr>
              </a:solidFill>
            </a:endParaRPr>
          </a:p>
          <a:p>
            <a:pPr marL="457200" lvl="1" indent="0">
              <a:buNone/>
            </a:pPr>
            <a:endParaRPr lang="en-US" sz="2800" b="1" dirty="0">
              <a:solidFill>
                <a:schemeClr val="accent6">
                  <a:lumMod val="50000"/>
                </a:schemeClr>
              </a:solidFill>
            </a:endParaRPr>
          </a:p>
          <a:p>
            <a:pPr marL="457200" lvl="1" indent="0">
              <a:buNone/>
            </a:pPr>
            <a:r>
              <a:rPr lang="en-US" sz="2800" b="1" dirty="0">
                <a:solidFill>
                  <a:schemeClr val="accent6">
                    <a:lumMod val="50000"/>
                  </a:schemeClr>
                </a:solidFill>
              </a:rPr>
              <a:t>		</a:t>
            </a:r>
          </a:p>
          <a:p>
            <a:pPr marL="457200" lvl="1" indent="0" algn="ctr">
              <a:buNone/>
            </a:pPr>
            <a:r>
              <a:rPr lang="en-US" sz="2800" b="1" dirty="0">
                <a:solidFill>
                  <a:schemeClr val="accent6">
                    <a:lumMod val="50000"/>
                  </a:schemeClr>
                </a:solidFill>
              </a:rPr>
              <a:t>Thanks for watching and do subscribe to the channel</a:t>
            </a:r>
          </a:p>
        </p:txBody>
      </p:sp>
      <p:pic>
        <p:nvPicPr>
          <p:cNvPr id="6" name="Audio 5">
            <a:hlinkClick r:id="" action="ppaction://media"/>
            <a:extLst>
              <a:ext uri="{FF2B5EF4-FFF2-40B4-BE49-F238E27FC236}">
                <a16:creationId xmlns:a16="http://schemas.microsoft.com/office/drawing/2014/main" id="{E0D1A5F9-F694-4DC5-9094-D005233624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11718879"/>
      </p:ext>
    </p:extLst>
  </p:cSld>
  <p:clrMapOvr>
    <a:masterClrMapping/>
  </p:clrMapOvr>
  <mc:AlternateContent xmlns:mc="http://schemas.openxmlformats.org/markup-compatibility/2006">
    <mc:Choice xmlns:p14="http://schemas.microsoft.com/office/powerpoint/2010/main" Requires="p14">
      <p:transition spd="slow" p14:dur="2000" advTm="119879"/>
    </mc:Choice>
    <mc:Fallback>
      <p:transition spd="slow" advTm="119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Window Function in SPARK</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lvl="1"/>
            <a:r>
              <a:rPr lang="en-US" dirty="0"/>
              <a:t>Window functions are functions that perform a calculation over a group of records and produces return value for every record in the group.</a:t>
            </a:r>
          </a:p>
          <a:p>
            <a:pPr lvl="1"/>
            <a:endParaRPr lang="en-US" dirty="0"/>
          </a:p>
          <a:p>
            <a:pPr lvl="1"/>
            <a:r>
              <a:rPr lang="en-US" dirty="0"/>
              <a:t>In other words, when executed, a window function computes a value for each and every row in a window(group of records) .</a:t>
            </a:r>
          </a:p>
          <a:p>
            <a:pPr lvl="1"/>
            <a:endParaRPr lang="en-US" dirty="0"/>
          </a:p>
          <a:p>
            <a:pPr lvl="1"/>
            <a:r>
              <a:rPr lang="en-US" dirty="0"/>
              <a:t>Window functions allow users of Spark SQL to calculate results such as the rank of a given row or a moving average over a range of input rows.</a:t>
            </a:r>
          </a:p>
          <a:p>
            <a:pPr lvl="1"/>
            <a:endParaRPr lang="en-US" dirty="0"/>
          </a:p>
          <a:p>
            <a:pPr lvl="1"/>
            <a:r>
              <a:rPr lang="en-US" dirty="0"/>
              <a:t>Window functions significantly improve the expressiveness of Spark’s SQL and </a:t>
            </a:r>
            <a:r>
              <a:rPr lang="en-US" dirty="0" err="1"/>
              <a:t>DataFrame</a:t>
            </a:r>
            <a:r>
              <a:rPr lang="en-US" dirty="0"/>
              <a:t> APIs</a:t>
            </a:r>
          </a:p>
          <a:p>
            <a:pPr marL="457200" lvl="1" indent="0">
              <a:buNone/>
            </a:pPr>
            <a:endParaRPr lang="en-US" dirty="0"/>
          </a:p>
        </p:txBody>
      </p:sp>
      <p:pic>
        <p:nvPicPr>
          <p:cNvPr id="7" name="Audio 6">
            <a:hlinkClick r:id="" action="ppaction://media"/>
            <a:extLst>
              <a:ext uri="{FF2B5EF4-FFF2-40B4-BE49-F238E27FC236}">
                <a16:creationId xmlns:a16="http://schemas.microsoft.com/office/drawing/2014/main" id="{947268BE-68C9-48A5-919B-99995467149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66431234"/>
      </p:ext>
    </p:extLst>
  </p:cSld>
  <p:clrMapOvr>
    <a:masterClrMapping/>
  </p:clrMapOvr>
  <mc:AlternateContent xmlns:mc="http://schemas.openxmlformats.org/markup-compatibility/2006">
    <mc:Choice xmlns:p14="http://schemas.microsoft.com/office/powerpoint/2010/main" Requires="p14">
      <p:transition spd="slow" p14:dur="2000" advTm="126372"/>
    </mc:Choice>
    <mc:Fallback>
      <p:transition spd="slow" advTm="126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Why Window Function in SPARK</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lnSpcReduction="10000"/>
          </a:bodyPr>
          <a:lstStyle/>
          <a:p>
            <a:pPr lvl="1"/>
            <a:r>
              <a:rPr lang="en-US" dirty="0"/>
              <a:t>There were two kinds of functions supported by Spark SQL that could be used to calculate a single return value : </a:t>
            </a:r>
          </a:p>
          <a:p>
            <a:pPr lvl="1"/>
            <a:endParaRPr lang="en-US" dirty="0"/>
          </a:p>
          <a:p>
            <a:pPr lvl="1"/>
            <a:r>
              <a:rPr lang="en-US" b="1" dirty="0"/>
              <a:t>First</a:t>
            </a:r>
            <a:r>
              <a:rPr lang="en-US" dirty="0"/>
              <a:t>, built-in functions, such as </a:t>
            </a:r>
            <a:r>
              <a:rPr lang="en-US" b="1" dirty="0" err="1"/>
              <a:t>substr</a:t>
            </a:r>
            <a:r>
              <a:rPr lang="en-US" dirty="0"/>
              <a:t> or </a:t>
            </a:r>
            <a:r>
              <a:rPr lang="en-US" b="1" dirty="0"/>
              <a:t>round</a:t>
            </a:r>
            <a:r>
              <a:rPr lang="en-US" dirty="0"/>
              <a:t>, take values from a single row as input, and they generate a single return value for every </a:t>
            </a:r>
            <a:r>
              <a:rPr lang="en-US" dirty="0">
                <a:highlight>
                  <a:srgbClr val="FFFF00"/>
                </a:highlight>
              </a:rPr>
              <a:t>input row</a:t>
            </a:r>
            <a:r>
              <a:rPr lang="en-US" dirty="0"/>
              <a:t>. </a:t>
            </a:r>
          </a:p>
          <a:p>
            <a:pPr lvl="1"/>
            <a:endParaRPr lang="en-US" dirty="0"/>
          </a:p>
          <a:p>
            <a:pPr lvl="1"/>
            <a:endParaRPr lang="en-US" dirty="0"/>
          </a:p>
          <a:p>
            <a:pPr lvl="1"/>
            <a:r>
              <a:rPr lang="en-US" b="1" dirty="0"/>
              <a:t>Second</a:t>
            </a:r>
            <a:r>
              <a:rPr lang="en-US" dirty="0"/>
              <a:t>, Aggregate functions, such as </a:t>
            </a:r>
            <a:r>
              <a:rPr lang="en-US" b="1" dirty="0"/>
              <a:t>SUM</a:t>
            </a:r>
            <a:r>
              <a:rPr lang="en-US" dirty="0"/>
              <a:t> or </a:t>
            </a:r>
            <a:r>
              <a:rPr lang="en-US" b="1" dirty="0"/>
              <a:t>MAX</a:t>
            </a:r>
            <a:r>
              <a:rPr lang="en-US" dirty="0"/>
              <a:t>, operate on a group of rows and calculate a single return value for </a:t>
            </a:r>
            <a:r>
              <a:rPr lang="en-US" dirty="0">
                <a:highlight>
                  <a:srgbClr val="FFFF00"/>
                </a:highlight>
              </a:rPr>
              <a:t>every group</a:t>
            </a:r>
            <a:r>
              <a:rPr lang="en-US" dirty="0"/>
              <a:t>.</a:t>
            </a:r>
          </a:p>
          <a:p>
            <a:pPr lvl="1"/>
            <a:endParaRPr lang="en-US" dirty="0"/>
          </a:p>
          <a:p>
            <a:pPr lvl="1"/>
            <a:endParaRPr lang="en-US" dirty="0"/>
          </a:p>
          <a:p>
            <a:pPr lvl="1"/>
            <a:r>
              <a:rPr lang="en-US" dirty="0"/>
              <a:t>Windows functions caters the third scenario, which is the combination of above two cases ,here it is operated on the group of rows but produces the single return value for very input row.</a:t>
            </a:r>
          </a:p>
          <a:p>
            <a:pPr marL="457200" lvl="1" indent="0">
              <a:buNone/>
            </a:pPr>
            <a:r>
              <a:rPr lang="en-US" b="1" dirty="0"/>
              <a:t>   Example</a:t>
            </a:r>
            <a:r>
              <a:rPr lang="en-US" dirty="0"/>
              <a:t> : Calculating the </a:t>
            </a:r>
            <a:r>
              <a:rPr lang="en-US" b="1" dirty="0"/>
              <a:t>Rank </a:t>
            </a:r>
            <a:r>
              <a:rPr lang="en-US" dirty="0"/>
              <a:t>of the rows in the group of records.</a:t>
            </a:r>
          </a:p>
        </p:txBody>
      </p:sp>
      <p:pic>
        <p:nvPicPr>
          <p:cNvPr id="6" name="Audio 5">
            <a:hlinkClick r:id="" action="ppaction://media"/>
            <a:extLst>
              <a:ext uri="{FF2B5EF4-FFF2-40B4-BE49-F238E27FC236}">
                <a16:creationId xmlns:a16="http://schemas.microsoft.com/office/drawing/2014/main" id="{20E26F15-3E05-4186-818C-7A7908908F2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74646318"/>
      </p:ext>
    </p:extLst>
  </p:cSld>
  <p:clrMapOvr>
    <a:masterClrMapping/>
  </p:clrMapOvr>
  <mc:AlternateContent xmlns:mc="http://schemas.openxmlformats.org/markup-compatibility/2006">
    <mc:Choice xmlns:p14="http://schemas.microsoft.com/office/powerpoint/2010/main" Requires="p14">
      <p:transition spd="slow" p14:dur="2000" advTm="113809"/>
    </mc:Choice>
    <mc:Fallback>
      <p:transition spd="slow" advTm="113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Window Function Details</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lvl="1"/>
            <a:r>
              <a:rPr lang="en-US" b="1" dirty="0"/>
              <a:t>Frame or Window</a:t>
            </a:r>
            <a:r>
              <a:rPr lang="en-US" dirty="0"/>
              <a:t> : window function calculates a return value for every input row of a table based on a group of rows, called the </a:t>
            </a:r>
            <a:r>
              <a:rPr lang="en-US" i="1" dirty="0">
                <a:highlight>
                  <a:srgbClr val="FFFF00"/>
                </a:highlight>
              </a:rPr>
              <a:t>Frame or Window.</a:t>
            </a:r>
          </a:p>
          <a:p>
            <a:pPr lvl="1"/>
            <a:endParaRPr lang="en-US" i="1" dirty="0">
              <a:highlight>
                <a:srgbClr val="FFFF00"/>
              </a:highlight>
            </a:endParaRPr>
          </a:p>
          <a:p>
            <a:pPr lvl="1"/>
            <a:r>
              <a:rPr lang="en-US" dirty="0"/>
              <a:t>Every input row can have a unique frame associated with it. This characteristic of window functions makes them more powerful to express various data in a concise way processing tasks.</a:t>
            </a:r>
          </a:p>
          <a:p>
            <a:pPr lvl="1"/>
            <a:endParaRPr lang="en-US" dirty="0"/>
          </a:p>
          <a:p>
            <a:pPr lvl="1"/>
            <a:r>
              <a:rPr lang="en-US" dirty="0"/>
              <a:t>Spark SQL supports three kinds of window functions:</a:t>
            </a:r>
          </a:p>
          <a:p>
            <a:pPr lvl="2"/>
            <a:r>
              <a:rPr lang="en-US" sz="2400" b="1" dirty="0"/>
              <a:t>ranking</a:t>
            </a:r>
            <a:r>
              <a:rPr lang="en-US" sz="2400" dirty="0"/>
              <a:t> functions</a:t>
            </a:r>
          </a:p>
          <a:p>
            <a:pPr lvl="2"/>
            <a:r>
              <a:rPr lang="en-US" sz="2400" b="1" dirty="0"/>
              <a:t>analytic</a:t>
            </a:r>
            <a:r>
              <a:rPr lang="en-US" sz="2400" dirty="0"/>
              <a:t> functions</a:t>
            </a:r>
          </a:p>
          <a:p>
            <a:pPr lvl="2"/>
            <a:r>
              <a:rPr lang="en-US" sz="2400" b="1" dirty="0"/>
              <a:t>aggregate</a:t>
            </a:r>
            <a:r>
              <a:rPr lang="en-US" sz="2400" dirty="0"/>
              <a:t> functions</a:t>
            </a:r>
          </a:p>
          <a:p>
            <a:pPr lvl="1"/>
            <a:endParaRPr lang="en-US" dirty="0"/>
          </a:p>
        </p:txBody>
      </p:sp>
      <p:pic>
        <p:nvPicPr>
          <p:cNvPr id="4" name="Audio 3">
            <a:hlinkClick r:id="" action="ppaction://media"/>
            <a:extLst>
              <a:ext uri="{FF2B5EF4-FFF2-40B4-BE49-F238E27FC236}">
                <a16:creationId xmlns:a16="http://schemas.microsoft.com/office/drawing/2014/main" id="{D5F43F1C-9D1D-4595-B781-CF8EFBA8BE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92092017"/>
      </p:ext>
    </p:extLst>
  </p:cSld>
  <p:clrMapOvr>
    <a:masterClrMapping/>
  </p:clrMapOvr>
  <mc:AlternateContent xmlns:mc="http://schemas.openxmlformats.org/markup-compatibility/2006">
    <mc:Choice xmlns:p14="http://schemas.microsoft.com/office/powerpoint/2010/main" Requires="p14">
      <p:transition spd="slow" p14:dur="2000" advTm="42242"/>
    </mc:Choice>
    <mc:Fallback>
      <p:transition spd="slow" advTm="42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Window Function in SPARK</a:t>
            </a:r>
          </a:p>
        </p:txBody>
      </p:sp>
      <p:graphicFrame>
        <p:nvGraphicFramePr>
          <p:cNvPr id="4" name="Content Placeholder 3">
            <a:extLst>
              <a:ext uri="{FF2B5EF4-FFF2-40B4-BE49-F238E27FC236}">
                <a16:creationId xmlns:a16="http://schemas.microsoft.com/office/drawing/2014/main" id="{D5CFB066-6901-47D4-9CF4-84C5F80EA8FB}"/>
              </a:ext>
            </a:extLst>
          </p:cNvPr>
          <p:cNvGraphicFramePr>
            <a:graphicFrameLocks noGrp="1"/>
          </p:cNvGraphicFramePr>
          <p:nvPr>
            <p:ph idx="1"/>
            <p:extLst>
              <p:ext uri="{D42A27DB-BD31-4B8C-83A1-F6EECF244321}">
                <p14:modId xmlns:p14="http://schemas.microsoft.com/office/powerpoint/2010/main" val="57711853"/>
              </p:ext>
            </p:extLst>
          </p:nvPr>
        </p:nvGraphicFramePr>
        <p:xfrm>
          <a:off x="838200" y="1016000"/>
          <a:ext cx="10515600" cy="2372360"/>
        </p:xfrm>
        <a:graphic>
          <a:graphicData uri="http://schemas.openxmlformats.org/drawingml/2006/table">
            <a:tbl>
              <a:tblPr firstRow="1" bandRow="1">
                <a:tableStyleId>{5940675A-B579-460E-94D1-54222C63F5DA}</a:tableStyleId>
              </a:tblPr>
              <a:tblGrid>
                <a:gridCol w="3479800">
                  <a:extLst>
                    <a:ext uri="{9D8B030D-6E8A-4147-A177-3AD203B41FA5}">
                      <a16:colId xmlns:a16="http://schemas.microsoft.com/office/drawing/2014/main" val="655937257"/>
                    </a:ext>
                  </a:extLst>
                </a:gridCol>
                <a:gridCol w="7035800">
                  <a:extLst>
                    <a:ext uri="{9D8B030D-6E8A-4147-A177-3AD203B41FA5}">
                      <a16:colId xmlns:a16="http://schemas.microsoft.com/office/drawing/2014/main" val="3577875716"/>
                    </a:ext>
                  </a:extLst>
                </a:gridCol>
              </a:tblGrid>
              <a:tr h="370840">
                <a:tc rowSpan="6">
                  <a:txBody>
                    <a:bodyPr/>
                    <a:lstStyle/>
                    <a:p>
                      <a:pPr algn="ctr"/>
                      <a:endParaRPr lang="en-US" dirty="0"/>
                    </a:p>
                    <a:p>
                      <a:pPr algn="ctr"/>
                      <a:endParaRPr lang="en-US" dirty="0"/>
                    </a:p>
                    <a:p>
                      <a:pPr algn="ctr"/>
                      <a:endParaRPr lang="en-US" dirty="0"/>
                    </a:p>
                    <a:p>
                      <a:pPr algn="ctr"/>
                      <a:endParaRPr lang="en-US" dirty="0"/>
                    </a:p>
                    <a:p>
                      <a:pPr algn="ctr"/>
                      <a:r>
                        <a:rPr lang="en-US" sz="2400" b="1" dirty="0"/>
                        <a:t>Ranking Function</a:t>
                      </a:r>
                    </a:p>
                  </a:txBody>
                  <a:tcPr/>
                </a:tc>
                <a:tc>
                  <a:txBody>
                    <a:bodyPr/>
                    <a:lstStyle/>
                    <a:p>
                      <a:r>
                        <a:rPr lang="en-US" sz="2800" b="1" dirty="0"/>
                        <a:t>Function</a:t>
                      </a:r>
                    </a:p>
                  </a:txBody>
                  <a:tcPr/>
                </a:tc>
                <a:extLst>
                  <a:ext uri="{0D108BD9-81ED-4DB2-BD59-A6C34878D82A}">
                    <a16:rowId xmlns:a16="http://schemas.microsoft.com/office/drawing/2014/main" val="1291195915"/>
                  </a:ext>
                </a:extLst>
              </a:tr>
              <a:tr h="370840">
                <a:tc vMerge="1">
                  <a:txBody>
                    <a:bodyPr/>
                    <a:lstStyle/>
                    <a:p>
                      <a:endParaRPr lang="en-US" dirty="0"/>
                    </a:p>
                  </a:txBody>
                  <a:tcPr/>
                </a:tc>
                <a:tc>
                  <a:txBody>
                    <a:bodyPr/>
                    <a:lstStyle/>
                    <a:p>
                      <a:r>
                        <a:rPr lang="en-US" dirty="0"/>
                        <a:t>rank</a:t>
                      </a:r>
                    </a:p>
                  </a:txBody>
                  <a:tcPr/>
                </a:tc>
                <a:extLst>
                  <a:ext uri="{0D108BD9-81ED-4DB2-BD59-A6C34878D82A}">
                    <a16:rowId xmlns:a16="http://schemas.microsoft.com/office/drawing/2014/main" val="3307158502"/>
                  </a:ext>
                </a:extLst>
              </a:tr>
              <a:tr h="370840">
                <a:tc vMerge="1">
                  <a:txBody>
                    <a:bodyPr/>
                    <a:lstStyle/>
                    <a:p>
                      <a:endParaRPr lang="en-US" dirty="0"/>
                    </a:p>
                  </a:txBody>
                  <a:tcPr/>
                </a:tc>
                <a:tc>
                  <a:txBody>
                    <a:bodyPr/>
                    <a:lstStyle/>
                    <a:p>
                      <a:r>
                        <a:rPr lang="en-US" dirty="0" err="1"/>
                        <a:t>dense_rank</a:t>
                      </a:r>
                      <a:endParaRPr lang="en-US" dirty="0"/>
                    </a:p>
                  </a:txBody>
                  <a:tcPr/>
                </a:tc>
                <a:extLst>
                  <a:ext uri="{0D108BD9-81ED-4DB2-BD59-A6C34878D82A}">
                    <a16:rowId xmlns:a16="http://schemas.microsoft.com/office/drawing/2014/main" val="3204570396"/>
                  </a:ext>
                </a:extLst>
              </a:tr>
              <a:tr h="370840">
                <a:tc vMerge="1">
                  <a:txBody>
                    <a:bodyPr/>
                    <a:lstStyle/>
                    <a:p>
                      <a:endParaRPr lang="en-US" dirty="0"/>
                    </a:p>
                  </a:txBody>
                  <a:tcPr/>
                </a:tc>
                <a:tc>
                  <a:txBody>
                    <a:bodyPr/>
                    <a:lstStyle/>
                    <a:p>
                      <a:r>
                        <a:rPr lang="en-US" dirty="0" err="1"/>
                        <a:t>percent_rank</a:t>
                      </a:r>
                      <a:endParaRPr lang="en-US" dirty="0"/>
                    </a:p>
                  </a:txBody>
                  <a:tcPr/>
                </a:tc>
                <a:extLst>
                  <a:ext uri="{0D108BD9-81ED-4DB2-BD59-A6C34878D82A}">
                    <a16:rowId xmlns:a16="http://schemas.microsoft.com/office/drawing/2014/main" val="3610457512"/>
                  </a:ext>
                </a:extLst>
              </a:tr>
              <a:tr h="370840">
                <a:tc vMerge="1">
                  <a:txBody>
                    <a:bodyPr/>
                    <a:lstStyle/>
                    <a:p>
                      <a:endParaRPr lang="en-US" dirty="0"/>
                    </a:p>
                  </a:txBody>
                  <a:tcPr/>
                </a:tc>
                <a:tc>
                  <a:txBody>
                    <a:bodyPr/>
                    <a:lstStyle/>
                    <a:p>
                      <a:r>
                        <a:rPr lang="en-US" dirty="0" err="1"/>
                        <a:t>ntile</a:t>
                      </a:r>
                      <a:endParaRPr lang="en-US" dirty="0"/>
                    </a:p>
                  </a:txBody>
                  <a:tcPr/>
                </a:tc>
                <a:extLst>
                  <a:ext uri="{0D108BD9-81ED-4DB2-BD59-A6C34878D82A}">
                    <a16:rowId xmlns:a16="http://schemas.microsoft.com/office/drawing/2014/main" val="400150707"/>
                  </a:ext>
                </a:extLst>
              </a:tr>
              <a:tr h="370840">
                <a:tc vMerge="1">
                  <a:txBody>
                    <a:bodyPr/>
                    <a:lstStyle/>
                    <a:p>
                      <a:endParaRPr lang="en-US" dirty="0"/>
                    </a:p>
                  </a:txBody>
                  <a:tcPr/>
                </a:tc>
                <a:tc>
                  <a:txBody>
                    <a:bodyPr/>
                    <a:lstStyle/>
                    <a:p>
                      <a:r>
                        <a:rPr lang="en-US" dirty="0" err="1"/>
                        <a:t>row_number</a:t>
                      </a:r>
                      <a:endParaRPr lang="en-US" dirty="0"/>
                    </a:p>
                  </a:txBody>
                  <a:tcPr/>
                </a:tc>
                <a:extLst>
                  <a:ext uri="{0D108BD9-81ED-4DB2-BD59-A6C34878D82A}">
                    <a16:rowId xmlns:a16="http://schemas.microsoft.com/office/drawing/2014/main" val="1249160343"/>
                  </a:ext>
                </a:extLst>
              </a:tr>
            </a:tbl>
          </a:graphicData>
        </a:graphic>
      </p:graphicFrame>
      <p:graphicFrame>
        <p:nvGraphicFramePr>
          <p:cNvPr id="6" name="Content Placeholder 3">
            <a:extLst>
              <a:ext uri="{FF2B5EF4-FFF2-40B4-BE49-F238E27FC236}">
                <a16:creationId xmlns:a16="http://schemas.microsoft.com/office/drawing/2014/main" id="{15FDEC7D-98DF-4D8C-8CD5-4F0F71A5ABF4}"/>
              </a:ext>
            </a:extLst>
          </p:cNvPr>
          <p:cNvGraphicFramePr>
            <a:graphicFrameLocks/>
          </p:cNvGraphicFramePr>
          <p:nvPr>
            <p:extLst>
              <p:ext uri="{D42A27DB-BD31-4B8C-83A1-F6EECF244321}">
                <p14:modId xmlns:p14="http://schemas.microsoft.com/office/powerpoint/2010/main" val="1465775669"/>
              </p:ext>
            </p:extLst>
          </p:nvPr>
        </p:nvGraphicFramePr>
        <p:xfrm>
          <a:off x="838200" y="3398520"/>
          <a:ext cx="10515600" cy="1960880"/>
        </p:xfrm>
        <a:graphic>
          <a:graphicData uri="http://schemas.openxmlformats.org/drawingml/2006/table">
            <a:tbl>
              <a:tblPr firstRow="1" bandRow="1">
                <a:tableStyleId>{5940675A-B579-460E-94D1-54222C63F5DA}</a:tableStyleId>
              </a:tblPr>
              <a:tblGrid>
                <a:gridCol w="3479800">
                  <a:extLst>
                    <a:ext uri="{9D8B030D-6E8A-4147-A177-3AD203B41FA5}">
                      <a16:colId xmlns:a16="http://schemas.microsoft.com/office/drawing/2014/main" val="655937257"/>
                    </a:ext>
                  </a:extLst>
                </a:gridCol>
                <a:gridCol w="7035800">
                  <a:extLst>
                    <a:ext uri="{9D8B030D-6E8A-4147-A177-3AD203B41FA5}">
                      <a16:colId xmlns:a16="http://schemas.microsoft.com/office/drawing/2014/main" val="3577875716"/>
                    </a:ext>
                  </a:extLst>
                </a:gridCol>
              </a:tblGrid>
              <a:tr h="171027">
                <a:tc rowSpan="5">
                  <a:txBody>
                    <a:bodyPr/>
                    <a:lstStyle/>
                    <a:p>
                      <a:pPr algn="ctr"/>
                      <a:endParaRPr lang="en-US" dirty="0"/>
                    </a:p>
                    <a:p>
                      <a:pPr algn="ctr"/>
                      <a:endParaRPr lang="en-US" dirty="0"/>
                    </a:p>
                    <a:p>
                      <a:pPr algn="ctr"/>
                      <a:r>
                        <a:rPr lang="en-US" sz="2400" b="1" dirty="0"/>
                        <a:t>Analytic Function</a:t>
                      </a:r>
                    </a:p>
                  </a:txBody>
                  <a:tcPr/>
                </a:tc>
                <a:tc>
                  <a:txBody>
                    <a:bodyPr/>
                    <a:lstStyle/>
                    <a:p>
                      <a:r>
                        <a:rPr lang="en-US" dirty="0" err="1"/>
                        <a:t>cume_dist</a:t>
                      </a:r>
                      <a:endParaRPr lang="en-US" dirty="0"/>
                    </a:p>
                  </a:txBody>
                  <a:tcPr/>
                </a:tc>
                <a:extLst>
                  <a:ext uri="{0D108BD9-81ED-4DB2-BD59-A6C34878D82A}">
                    <a16:rowId xmlns:a16="http://schemas.microsoft.com/office/drawing/2014/main" val="1291195915"/>
                  </a:ext>
                </a:extLst>
              </a:tr>
              <a:tr h="194733">
                <a:tc vMerge="1">
                  <a:txBody>
                    <a:bodyPr/>
                    <a:lstStyle/>
                    <a:p>
                      <a:endParaRPr lang="en-US"/>
                    </a:p>
                  </a:txBody>
                  <a:tcPr/>
                </a:tc>
                <a:tc>
                  <a:txBody>
                    <a:bodyPr/>
                    <a:lstStyle/>
                    <a:p>
                      <a:r>
                        <a:rPr lang="en-US" dirty="0" err="1"/>
                        <a:t>first_value</a:t>
                      </a:r>
                      <a:endParaRPr lang="en-US" dirty="0"/>
                    </a:p>
                  </a:txBody>
                  <a:tcPr/>
                </a:tc>
                <a:extLst>
                  <a:ext uri="{0D108BD9-81ED-4DB2-BD59-A6C34878D82A}">
                    <a16:rowId xmlns:a16="http://schemas.microsoft.com/office/drawing/2014/main" val="2153214975"/>
                  </a:ext>
                </a:extLst>
              </a:tr>
              <a:tr h="171027">
                <a:tc vMerge="1">
                  <a:txBody>
                    <a:bodyPr/>
                    <a:lstStyle/>
                    <a:p>
                      <a:endParaRPr lang="en-US"/>
                    </a:p>
                  </a:txBody>
                  <a:tcPr/>
                </a:tc>
                <a:tc>
                  <a:txBody>
                    <a:bodyPr/>
                    <a:lstStyle/>
                    <a:p>
                      <a:r>
                        <a:rPr lang="en-US" dirty="0" err="1"/>
                        <a:t>last_value</a:t>
                      </a:r>
                      <a:endParaRPr lang="en-US" dirty="0"/>
                    </a:p>
                  </a:txBody>
                  <a:tcPr/>
                </a:tc>
                <a:extLst>
                  <a:ext uri="{0D108BD9-81ED-4DB2-BD59-A6C34878D82A}">
                    <a16:rowId xmlns:a16="http://schemas.microsoft.com/office/drawing/2014/main" val="226332710"/>
                  </a:ext>
                </a:extLst>
              </a:tr>
              <a:tr h="370840">
                <a:tc vMerge="1">
                  <a:txBody>
                    <a:bodyPr/>
                    <a:lstStyle/>
                    <a:p>
                      <a:endParaRPr lang="en-US" dirty="0"/>
                    </a:p>
                  </a:txBody>
                  <a:tcPr/>
                </a:tc>
                <a:tc>
                  <a:txBody>
                    <a:bodyPr/>
                    <a:lstStyle/>
                    <a:p>
                      <a:r>
                        <a:rPr lang="en-US" dirty="0"/>
                        <a:t>lag</a:t>
                      </a:r>
                    </a:p>
                  </a:txBody>
                  <a:tcPr/>
                </a:tc>
                <a:extLst>
                  <a:ext uri="{0D108BD9-81ED-4DB2-BD59-A6C34878D82A}">
                    <a16:rowId xmlns:a16="http://schemas.microsoft.com/office/drawing/2014/main" val="3204570396"/>
                  </a:ext>
                </a:extLst>
              </a:tr>
              <a:tr h="492760">
                <a:tc vMerge="1">
                  <a:txBody>
                    <a:bodyPr/>
                    <a:lstStyle/>
                    <a:p>
                      <a:endParaRPr lang="en-US" dirty="0"/>
                    </a:p>
                  </a:txBody>
                  <a:tcPr/>
                </a:tc>
                <a:tc>
                  <a:txBody>
                    <a:bodyPr/>
                    <a:lstStyle/>
                    <a:p>
                      <a:r>
                        <a:rPr lang="en-US" dirty="0"/>
                        <a:t>lead</a:t>
                      </a:r>
                    </a:p>
                  </a:txBody>
                  <a:tcPr/>
                </a:tc>
                <a:extLst>
                  <a:ext uri="{0D108BD9-81ED-4DB2-BD59-A6C34878D82A}">
                    <a16:rowId xmlns:a16="http://schemas.microsoft.com/office/drawing/2014/main" val="3610457512"/>
                  </a:ext>
                </a:extLst>
              </a:tr>
            </a:tbl>
          </a:graphicData>
        </a:graphic>
      </p:graphicFrame>
      <p:graphicFrame>
        <p:nvGraphicFramePr>
          <p:cNvPr id="7" name="Content Placeholder 3">
            <a:extLst>
              <a:ext uri="{FF2B5EF4-FFF2-40B4-BE49-F238E27FC236}">
                <a16:creationId xmlns:a16="http://schemas.microsoft.com/office/drawing/2014/main" id="{136EB095-5160-4D4A-8D0E-80E1FEE0D0C5}"/>
              </a:ext>
            </a:extLst>
          </p:cNvPr>
          <p:cNvGraphicFramePr>
            <a:graphicFrameLocks/>
          </p:cNvGraphicFramePr>
          <p:nvPr>
            <p:extLst>
              <p:ext uri="{D42A27DB-BD31-4B8C-83A1-F6EECF244321}">
                <p14:modId xmlns:p14="http://schemas.microsoft.com/office/powerpoint/2010/main" val="3710631249"/>
              </p:ext>
            </p:extLst>
          </p:nvPr>
        </p:nvGraphicFramePr>
        <p:xfrm>
          <a:off x="838200" y="5359400"/>
          <a:ext cx="10515600" cy="513080"/>
        </p:xfrm>
        <a:graphic>
          <a:graphicData uri="http://schemas.openxmlformats.org/drawingml/2006/table">
            <a:tbl>
              <a:tblPr firstRow="1" bandRow="1">
                <a:tableStyleId>{5940675A-B579-460E-94D1-54222C63F5DA}</a:tableStyleId>
              </a:tblPr>
              <a:tblGrid>
                <a:gridCol w="3479800">
                  <a:extLst>
                    <a:ext uri="{9D8B030D-6E8A-4147-A177-3AD203B41FA5}">
                      <a16:colId xmlns:a16="http://schemas.microsoft.com/office/drawing/2014/main" val="655937257"/>
                    </a:ext>
                  </a:extLst>
                </a:gridCol>
                <a:gridCol w="7035800">
                  <a:extLst>
                    <a:ext uri="{9D8B030D-6E8A-4147-A177-3AD203B41FA5}">
                      <a16:colId xmlns:a16="http://schemas.microsoft.com/office/drawing/2014/main" val="3577875716"/>
                    </a:ext>
                  </a:extLst>
                </a:gridCol>
              </a:tblGrid>
              <a:tr h="513080">
                <a:tc>
                  <a:txBody>
                    <a:bodyPr/>
                    <a:lstStyle/>
                    <a:p>
                      <a:pPr algn="ctr"/>
                      <a:r>
                        <a:rPr lang="en-US" sz="2400" b="1" dirty="0"/>
                        <a:t>Aggregate Function</a:t>
                      </a:r>
                    </a:p>
                  </a:txBody>
                  <a:tcPr/>
                </a:tc>
                <a:tc>
                  <a:txBody>
                    <a:bodyPr/>
                    <a:lstStyle/>
                    <a:p>
                      <a:r>
                        <a:rPr lang="en-US" dirty="0"/>
                        <a:t>sum</a:t>
                      </a:r>
                      <a:r>
                        <a:rPr lang="en-US" sz="1800" b="0" i="0" kern="1200" dirty="0">
                          <a:solidFill>
                            <a:schemeClr val="tx1"/>
                          </a:solidFill>
                          <a:effectLst/>
                          <a:latin typeface="+mn-lt"/>
                          <a:ea typeface="+mn-ea"/>
                          <a:cs typeface="+mn-cs"/>
                        </a:rPr>
                        <a:t>, </a:t>
                      </a:r>
                      <a:r>
                        <a:rPr lang="en-US" dirty="0"/>
                        <a:t>avg</a:t>
                      </a:r>
                      <a:r>
                        <a:rPr lang="en-US" sz="1800" b="0" i="0" kern="1200" dirty="0">
                          <a:solidFill>
                            <a:schemeClr val="tx1"/>
                          </a:solidFill>
                          <a:effectLst/>
                          <a:latin typeface="+mn-lt"/>
                          <a:ea typeface="+mn-ea"/>
                          <a:cs typeface="+mn-cs"/>
                        </a:rPr>
                        <a:t>, </a:t>
                      </a:r>
                      <a:r>
                        <a:rPr lang="en-US" dirty="0"/>
                        <a:t>min</a:t>
                      </a:r>
                      <a:r>
                        <a:rPr lang="en-US" sz="1800" b="0" i="0" kern="1200" dirty="0">
                          <a:solidFill>
                            <a:schemeClr val="tx1"/>
                          </a:solidFill>
                          <a:effectLst/>
                          <a:latin typeface="+mn-lt"/>
                          <a:ea typeface="+mn-ea"/>
                          <a:cs typeface="+mn-cs"/>
                        </a:rPr>
                        <a:t>, </a:t>
                      </a:r>
                      <a:r>
                        <a:rPr lang="en-US" dirty="0"/>
                        <a:t>max</a:t>
                      </a:r>
                      <a:r>
                        <a:rPr lang="en-US" sz="1800" b="0" i="0" kern="1200" dirty="0">
                          <a:solidFill>
                            <a:schemeClr val="tx1"/>
                          </a:solidFill>
                          <a:effectLst/>
                          <a:latin typeface="+mn-lt"/>
                          <a:ea typeface="+mn-ea"/>
                          <a:cs typeface="+mn-cs"/>
                        </a:rPr>
                        <a:t> and </a:t>
                      </a:r>
                      <a:r>
                        <a:rPr lang="en-US" dirty="0"/>
                        <a:t>count</a:t>
                      </a:r>
                      <a:r>
                        <a:rPr lang="en-US" sz="1800" b="0" i="0" kern="1200" dirty="0">
                          <a:solidFill>
                            <a:schemeClr val="tx1"/>
                          </a:solidFill>
                          <a:effectLst/>
                          <a:latin typeface="+mn-lt"/>
                          <a:ea typeface="+mn-ea"/>
                          <a:cs typeface="+mn-cs"/>
                        </a:rPr>
                        <a:t>.</a:t>
                      </a:r>
                      <a:endParaRPr lang="en-US" dirty="0"/>
                    </a:p>
                  </a:txBody>
                  <a:tcPr/>
                </a:tc>
                <a:extLst>
                  <a:ext uri="{0D108BD9-81ED-4DB2-BD59-A6C34878D82A}">
                    <a16:rowId xmlns:a16="http://schemas.microsoft.com/office/drawing/2014/main" val="1291195915"/>
                  </a:ext>
                </a:extLst>
              </a:tr>
            </a:tbl>
          </a:graphicData>
        </a:graphic>
      </p:graphicFrame>
      <p:pic>
        <p:nvPicPr>
          <p:cNvPr id="8" name="Audio 7">
            <a:hlinkClick r:id="" action="ppaction://media"/>
            <a:extLst>
              <a:ext uri="{FF2B5EF4-FFF2-40B4-BE49-F238E27FC236}">
                <a16:creationId xmlns:a16="http://schemas.microsoft.com/office/drawing/2014/main" id="{010D7AC0-BC1A-4E52-8A93-D55F8DD8844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61171033"/>
      </p:ext>
    </p:extLst>
  </p:cSld>
  <p:clrMapOvr>
    <a:masterClrMapping/>
  </p:clrMapOvr>
  <mc:AlternateContent xmlns:mc="http://schemas.openxmlformats.org/markup-compatibility/2006">
    <mc:Choice xmlns:p14="http://schemas.microsoft.com/office/powerpoint/2010/main" Requires="p14">
      <p:transition spd="slow" p14:dur="2000" advTm="45995"/>
    </mc:Choice>
    <mc:Fallback>
      <p:transition spd="slow" advTm="45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r>
              <a:rPr lang="en-US" sz="2400" dirty="0"/>
              <a:t>To use window functions, needs to mark that a function is used as a window function by using the OVER clause</a:t>
            </a:r>
          </a:p>
          <a:p>
            <a:r>
              <a:rPr lang="en-US" sz="2400" dirty="0"/>
              <a:t>Adding an OVER clause after a supported function, example:</a:t>
            </a:r>
          </a:p>
          <a:p>
            <a:pPr marL="0" indent="0">
              <a:buNone/>
            </a:pPr>
            <a:endParaRPr lang="en-US" sz="2400" dirty="0"/>
          </a:p>
          <a:p>
            <a:pPr marL="0" indent="0">
              <a:buNone/>
            </a:pPr>
            <a:r>
              <a:rPr lang="en-US" i="1" dirty="0" err="1">
                <a:solidFill>
                  <a:schemeClr val="accent6">
                    <a:lumMod val="50000"/>
                  </a:schemeClr>
                </a:solidFill>
              </a:rPr>
              <a:t>scala</a:t>
            </a:r>
            <a:r>
              <a:rPr lang="en-US" i="1" dirty="0">
                <a:solidFill>
                  <a:schemeClr val="accent6">
                    <a:lumMod val="50000"/>
                  </a:schemeClr>
                </a:solidFill>
              </a:rPr>
              <a:t>&gt; </a:t>
            </a:r>
            <a:r>
              <a:rPr lang="en-US" i="1" dirty="0" err="1">
                <a:solidFill>
                  <a:schemeClr val="accent6">
                    <a:lumMod val="50000"/>
                  </a:schemeClr>
                </a:solidFill>
              </a:rPr>
              <a:t>dataset.withColumn</a:t>
            </a:r>
            <a:r>
              <a:rPr lang="en-US" i="1" dirty="0">
                <a:solidFill>
                  <a:schemeClr val="accent6">
                    <a:lumMod val="50000"/>
                  </a:schemeClr>
                </a:solidFill>
              </a:rPr>
              <a:t>(“</a:t>
            </a:r>
            <a:r>
              <a:rPr lang="en-US" i="1" dirty="0" err="1">
                <a:solidFill>
                  <a:schemeClr val="accent6">
                    <a:lumMod val="50000"/>
                  </a:schemeClr>
                </a:solidFill>
              </a:rPr>
              <a:t>dense_rank_result</a:t>
            </a:r>
            <a:r>
              <a:rPr lang="en-US" i="1" dirty="0">
                <a:solidFill>
                  <a:schemeClr val="accent6">
                    <a:lumMod val="50000"/>
                  </a:schemeClr>
                </a:solidFill>
              </a:rPr>
              <a:t>", </a:t>
            </a:r>
            <a:r>
              <a:rPr lang="en-US" i="1" dirty="0" err="1">
                <a:solidFill>
                  <a:schemeClr val="accent6">
                    <a:lumMod val="50000"/>
                  </a:schemeClr>
                </a:solidFill>
              </a:rPr>
              <a:t>dense_rank</a:t>
            </a:r>
            <a:r>
              <a:rPr lang="en-US" i="1" dirty="0">
                <a:solidFill>
                  <a:schemeClr val="accent6">
                    <a:lumMod val="50000"/>
                  </a:schemeClr>
                </a:solidFill>
              </a:rPr>
              <a:t> </a:t>
            </a:r>
            <a:r>
              <a:rPr lang="en-US" i="1" dirty="0">
                <a:solidFill>
                  <a:schemeClr val="accent6">
                    <a:lumMod val="50000"/>
                  </a:schemeClr>
                </a:solidFill>
                <a:highlight>
                  <a:srgbClr val="00FFFF"/>
                </a:highlight>
              </a:rPr>
              <a:t>over</a:t>
            </a:r>
            <a:r>
              <a:rPr lang="en-US" i="1" dirty="0">
                <a:solidFill>
                  <a:schemeClr val="accent6">
                    <a:lumMod val="50000"/>
                  </a:schemeClr>
                </a:solidFill>
              </a:rPr>
              <a:t> </a:t>
            </a:r>
            <a:r>
              <a:rPr lang="en-US" i="1" dirty="0" err="1">
                <a:solidFill>
                  <a:schemeClr val="accent6">
                    <a:lumMod val="50000"/>
                  </a:schemeClr>
                </a:solidFill>
              </a:rPr>
              <a:t>windowSpec</a:t>
            </a:r>
            <a:r>
              <a:rPr lang="en-US" i="1" dirty="0">
                <a:solidFill>
                  <a:schemeClr val="accent6">
                    <a:lumMod val="50000"/>
                  </a:schemeClr>
                </a:solidFill>
              </a:rPr>
              <a:t>)</a:t>
            </a:r>
          </a:p>
          <a:p>
            <a:pPr marL="0" indent="0">
              <a:buNone/>
            </a:pPr>
            <a:endParaRPr lang="en-US" i="1" dirty="0">
              <a:solidFill>
                <a:schemeClr val="accent6">
                  <a:lumMod val="50000"/>
                </a:schemeClr>
              </a:solidFill>
            </a:endParaRPr>
          </a:p>
          <a:p>
            <a:pPr marL="0" indent="0">
              <a:buNone/>
            </a:pPr>
            <a:r>
              <a:rPr lang="en-US" i="1" dirty="0" err="1">
                <a:solidFill>
                  <a:schemeClr val="accent6">
                    <a:lumMod val="50000"/>
                  </a:schemeClr>
                </a:solidFill>
              </a:rPr>
              <a:t>scala</a:t>
            </a:r>
            <a:r>
              <a:rPr lang="en-US" i="1" dirty="0">
                <a:solidFill>
                  <a:schemeClr val="accent6">
                    <a:lumMod val="50000"/>
                  </a:schemeClr>
                </a:solidFill>
              </a:rPr>
              <a:t>&gt; </a:t>
            </a:r>
            <a:r>
              <a:rPr lang="en-US" i="1" dirty="0" err="1">
                <a:solidFill>
                  <a:schemeClr val="accent6">
                    <a:lumMod val="50000"/>
                  </a:schemeClr>
                </a:solidFill>
              </a:rPr>
              <a:t>dataset.withColumn</a:t>
            </a:r>
            <a:r>
              <a:rPr lang="en-US" i="1" dirty="0">
                <a:solidFill>
                  <a:schemeClr val="accent6">
                    <a:lumMod val="50000"/>
                  </a:schemeClr>
                </a:solidFill>
              </a:rPr>
              <a:t>(“</a:t>
            </a:r>
            <a:r>
              <a:rPr lang="en-US" i="1" dirty="0" err="1">
                <a:solidFill>
                  <a:schemeClr val="accent6">
                    <a:lumMod val="50000"/>
                  </a:schemeClr>
                </a:solidFill>
              </a:rPr>
              <a:t>sum_result</a:t>
            </a:r>
            <a:r>
              <a:rPr lang="en-US" i="1" dirty="0">
                <a:solidFill>
                  <a:schemeClr val="accent6">
                    <a:lumMod val="50000"/>
                  </a:schemeClr>
                </a:solidFill>
              </a:rPr>
              <a:t>", sum(</a:t>
            </a:r>
            <a:r>
              <a:rPr lang="en-US" i="1" dirty="0" err="1">
                <a:solidFill>
                  <a:schemeClr val="accent6">
                    <a:lumMod val="50000"/>
                  </a:schemeClr>
                </a:solidFill>
              </a:rPr>
              <a:t>column_name</a:t>
            </a:r>
            <a:r>
              <a:rPr lang="en-US" i="1" dirty="0">
                <a:solidFill>
                  <a:schemeClr val="accent6">
                    <a:lumMod val="50000"/>
                  </a:schemeClr>
                </a:solidFill>
              </a:rPr>
              <a:t>) </a:t>
            </a:r>
            <a:r>
              <a:rPr lang="en-US" i="1" dirty="0">
                <a:solidFill>
                  <a:schemeClr val="accent6">
                    <a:lumMod val="50000"/>
                  </a:schemeClr>
                </a:solidFill>
                <a:highlight>
                  <a:srgbClr val="00FFFF"/>
                </a:highlight>
              </a:rPr>
              <a:t>over</a:t>
            </a:r>
            <a:r>
              <a:rPr lang="en-US" i="1" dirty="0">
                <a:solidFill>
                  <a:schemeClr val="accent6">
                    <a:lumMod val="50000"/>
                  </a:schemeClr>
                </a:solidFill>
              </a:rPr>
              <a:t> </a:t>
            </a:r>
            <a:r>
              <a:rPr lang="en-US" i="1" dirty="0" err="1">
                <a:solidFill>
                  <a:schemeClr val="accent6">
                    <a:lumMod val="50000"/>
                  </a:schemeClr>
                </a:solidFill>
              </a:rPr>
              <a:t>windowSpec</a:t>
            </a:r>
            <a:r>
              <a:rPr lang="en-US" i="1" dirty="0">
                <a:solidFill>
                  <a:schemeClr val="accent6">
                    <a:lumMod val="50000"/>
                  </a:schemeClr>
                </a:solidFill>
              </a:rPr>
              <a:t>)</a:t>
            </a:r>
          </a:p>
          <a:p>
            <a:pPr marL="457200" lvl="1" indent="0">
              <a:buNone/>
            </a:pPr>
            <a:endParaRPr lang="en-US" sz="2000" dirty="0"/>
          </a:p>
        </p:txBody>
      </p:sp>
      <p:pic>
        <p:nvPicPr>
          <p:cNvPr id="6" name="Audio 5">
            <a:hlinkClick r:id="" action="ppaction://media"/>
            <a:extLst>
              <a:ext uri="{FF2B5EF4-FFF2-40B4-BE49-F238E27FC236}">
                <a16:creationId xmlns:a16="http://schemas.microsoft.com/office/drawing/2014/main" id="{8A05CCF0-93BE-4670-86F2-07E7CCC6A46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22857757"/>
      </p:ext>
    </p:extLst>
  </p:cSld>
  <p:clrMapOvr>
    <a:masterClrMapping/>
  </p:clrMapOvr>
  <mc:AlternateContent xmlns:mc="http://schemas.openxmlformats.org/markup-compatibility/2006">
    <mc:Choice xmlns:p14="http://schemas.microsoft.com/office/powerpoint/2010/main" Requires="p14">
      <p:transition spd="slow" p14:dur="2000" advTm="66482"/>
    </mc:Choice>
    <mc:Fallback>
      <p:transition spd="slow" advTm="66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dirty="0"/>
              <a:t>Under stand Window function syntax</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dirty="0"/>
              <a:t>//create data set</a:t>
            </a:r>
          </a:p>
          <a:p>
            <a:pPr marL="0" indent="0">
              <a:buNone/>
            </a:pPr>
            <a:r>
              <a:rPr lang="en-US" dirty="0" err="1"/>
              <a:t>val</a:t>
            </a:r>
            <a:r>
              <a:rPr lang="en-US" dirty="0"/>
              <a:t> dataset = </a:t>
            </a:r>
            <a:r>
              <a:rPr lang="en-US" dirty="0" err="1"/>
              <a:t>spark.range</a:t>
            </a:r>
            <a:r>
              <a:rPr lang="en-US" dirty="0"/>
              <a:t>(9).</a:t>
            </a:r>
            <a:r>
              <a:rPr lang="en-US" dirty="0" err="1"/>
              <a:t>withColumn</a:t>
            </a:r>
            <a:r>
              <a:rPr lang="en-US" dirty="0"/>
              <a:t>("bucket", 'id % 3)</a:t>
            </a:r>
          </a:p>
          <a:p>
            <a:pPr marL="0" indent="0">
              <a:buNone/>
            </a:pPr>
            <a:endParaRPr lang="en-US" dirty="0"/>
          </a:p>
          <a:p>
            <a:pPr marL="0" indent="0">
              <a:buNone/>
            </a:pPr>
            <a:r>
              <a:rPr lang="en-US" dirty="0" err="1">
                <a:highlight>
                  <a:srgbClr val="00FFFF"/>
                </a:highlight>
              </a:rPr>
              <a:t>val</a:t>
            </a:r>
            <a:r>
              <a:rPr lang="en-US" dirty="0">
                <a:highlight>
                  <a:srgbClr val="00FFFF"/>
                </a:highlight>
              </a:rPr>
              <a:t> </a:t>
            </a:r>
            <a:r>
              <a:rPr lang="en-US" dirty="0" err="1">
                <a:highlight>
                  <a:srgbClr val="00FFFF"/>
                </a:highlight>
              </a:rPr>
              <a:t>windowSpec</a:t>
            </a:r>
            <a:r>
              <a:rPr lang="en-US" dirty="0">
                <a:highlight>
                  <a:srgbClr val="00FFFF"/>
                </a:highlight>
              </a:rPr>
              <a:t> = </a:t>
            </a:r>
            <a:r>
              <a:rPr lang="en-US" dirty="0" err="1">
                <a:highlight>
                  <a:srgbClr val="00FFFF"/>
                </a:highlight>
              </a:rPr>
              <a:t>Window.partitionBy</a:t>
            </a:r>
            <a:r>
              <a:rPr lang="en-US" dirty="0">
                <a:highlight>
                  <a:srgbClr val="00FFFF"/>
                </a:highlight>
              </a:rPr>
              <a:t>('bucket).</a:t>
            </a:r>
            <a:r>
              <a:rPr lang="en-US" dirty="0" err="1">
                <a:highlight>
                  <a:srgbClr val="00FFFF"/>
                </a:highlight>
              </a:rPr>
              <a:t>orderBy</a:t>
            </a:r>
            <a:r>
              <a:rPr lang="en-US" dirty="0">
                <a:highlight>
                  <a:srgbClr val="00FFFF"/>
                </a:highlight>
              </a:rPr>
              <a:t>('id)</a:t>
            </a:r>
          </a:p>
          <a:p>
            <a:pPr marL="0" indent="0">
              <a:buNone/>
            </a:pPr>
            <a:endParaRPr lang="en-US" dirty="0"/>
          </a:p>
          <a:p>
            <a:pPr marL="0" indent="0">
              <a:buNone/>
            </a:pPr>
            <a:r>
              <a:rPr lang="en-US" dirty="0" err="1"/>
              <a:t>scala</a:t>
            </a:r>
            <a:r>
              <a:rPr lang="en-US" dirty="0"/>
              <a:t>&gt; </a:t>
            </a:r>
            <a:r>
              <a:rPr lang="en-US" dirty="0" err="1"/>
              <a:t>dataset.withColumn</a:t>
            </a:r>
            <a:r>
              <a:rPr lang="en-US" dirty="0"/>
              <a:t>("</a:t>
            </a:r>
            <a:r>
              <a:rPr lang="en-US" dirty="0" err="1"/>
              <a:t>cume_dist_result</a:t>
            </a:r>
            <a:r>
              <a:rPr lang="en-US" dirty="0"/>
              <a:t>", </a:t>
            </a:r>
          </a:p>
          <a:p>
            <a:pPr marL="0" indent="0">
              <a:buNone/>
            </a:pPr>
            <a:r>
              <a:rPr lang="en-US" dirty="0" err="1">
                <a:highlight>
                  <a:srgbClr val="00FFFF"/>
                </a:highlight>
              </a:rPr>
              <a:t>cume_dist</a:t>
            </a:r>
            <a:r>
              <a:rPr lang="en-US" dirty="0"/>
              <a:t> over </a:t>
            </a:r>
            <a:r>
              <a:rPr lang="en-US" dirty="0" err="1"/>
              <a:t>windowSpec</a:t>
            </a:r>
            <a:r>
              <a:rPr lang="en-US" dirty="0"/>
              <a:t>).show</a:t>
            </a:r>
          </a:p>
          <a:p>
            <a:pPr marL="0" indent="0">
              <a:buNone/>
            </a:pPr>
            <a:endParaRPr lang="en-US" dirty="0"/>
          </a:p>
          <a:p>
            <a:pPr marL="0" indent="0">
              <a:buNone/>
            </a:pPr>
            <a:r>
              <a:rPr lang="en-US" dirty="0"/>
              <a:t>Note : </a:t>
            </a:r>
            <a:r>
              <a:rPr lang="en-US" b="1" dirty="0" err="1"/>
              <a:t>WindowSpec</a:t>
            </a:r>
            <a:r>
              <a:rPr lang="en-US" dirty="0"/>
              <a:t> is a window specification that defines which rows are included in a window (frame), </a:t>
            </a:r>
          </a:p>
        </p:txBody>
      </p:sp>
      <p:graphicFrame>
        <p:nvGraphicFramePr>
          <p:cNvPr id="6" name="Table 5">
            <a:extLst>
              <a:ext uri="{FF2B5EF4-FFF2-40B4-BE49-F238E27FC236}">
                <a16:creationId xmlns:a16="http://schemas.microsoft.com/office/drawing/2014/main" id="{3E5ECC44-744D-43DA-BFCA-2DCA40AC385F}"/>
              </a:ext>
            </a:extLst>
          </p:cNvPr>
          <p:cNvGraphicFramePr>
            <a:graphicFrameLocks noGrp="1"/>
          </p:cNvGraphicFramePr>
          <p:nvPr>
            <p:extLst>
              <p:ext uri="{D42A27DB-BD31-4B8C-83A1-F6EECF244321}">
                <p14:modId xmlns:p14="http://schemas.microsoft.com/office/powerpoint/2010/main" val="1645008238"/>
              </p:ext>
            </p:extLst>
          </p:nvPr>
        </p:nvGraphicFramePr>
        <p:xfrm>
          <a:off x="9611360" y="152400"/>
          <a:ext cx="2346960" cy="3693160"/>
        </p:xfrm>
        <a:graphic>
          <a:graphicData uri="http://schemas.openxmlformats.org/drawingml/2006/table">
            <a:tbl>
              <a:tblPr firstRow="1" bandRow="1">
                <a:tableStyleId>{5C22544A-7EE6-4342-B048-85BDC9FD1C3A}</a:tableStyleId>
              </a:tblPr>
              <a:tblGrid>
                <a:gridCol w="1173480">
                  <a:extLst>
                    <a:ext uri="{9D8B030D-6E8A-4147-A177-3AD203B41FA5}">
                      <a16:colId xmlns:a16="http://schemas.microsoft.com/office/drawing/2014/main" val="2218926825"/>
                    </a:ext>
                  </a:extLst>
                </a:gridCol>
                <a:gridCol w="1173480">
                  <a:extLst>
                    <a:ext uri="{9D8B030D-6E8A-4147-A177-3AD203B41FA5}">
                      <a16:colId xmlns:a16="http://schemas.microsoft.com/office/drawing/2014/main" val="4173582887"/>
                    </a:ext>
                  </a:extLst>
                </a:gridCol>
              </a:tblGrid>
              <a:tr h="370840">
                <a:tc>
                  <a:txBody>
                    <a:bodyPr/>
                    <a:lstStyle/>
                    <a:p>
                      <a:r>
                        <a:rPr lang="en-US" dirty="0"/>
                        <a:t>id</a:t>
                      </a:r>
                    </a:p>
                  </a:txBody>
                  <a:tcPr/>
                </a:tc>
                <a:tc>
                  <a:txBody>
                    <a:bodyPr/>
                    <a:lstStyle/>
                    <a:p>
                      <a:r>
                        <a:rPr lang="en-US" dirty="0"/>
                        <a:t>bucket</a:t>
                      </a:r>
                    </a:p>
                  </a:txBody>
                  <a:tcPr/>
                </a:tc>
                <a:extLst>
                  <a:ext uri="{0D108BD9-81ED-4DB2-BD59-A6C34878D82A}">
                    <a16:rowId xmlns:a16="http://schemas.microsoft.com/office/drawing/2014/main" val="630076002"/>
                  </a:ext>
                </a:extLst>
              </a:tr>
              <a:tr h="370840">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025458810"/>
                  </a:ext>
                </a:extLst>
              </a:tr>
              <a:tr h="370840">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393760803"/>
                  </a:ext>
                </a:extLst>
              </a:tr>
              <a:tr h="370840">
                <a:tc>
                  <a:txBody>
                    <a:bodyPr/>
                    <a:lstStyle/>
                    <a:p>
                      <a:r>
                        <a:rPr lang="en-US" dirty="0"/>
                        <a:t>2</a:t>
                      </a:r>
                    </a:p>
                  </a:txBody>
                  <a:tcPr/>
                </a:tc>
                <a:tc>
                  <a:txBody>
                    <a:bodyPr/>
                    <a:lstStyle/>
                    <a:p>
                      <a:r>
                        <a:rPr lang="en-US" dirty="0"/>
                        <a:t>0</a:t>
                      </a:r>
                    </a:p>
                  </a:txBody>
                  <a:tcPr/>
                </a:tc>
                <a:extLst>
                  <a:ext uri="{0D108BD9-81ED-4DB2-BD59-A6C34878D82A}">
                    <a16:rowId xmlns:a16="http://schemas.microsoft.com/office/drawing/2014/main" val="3518016008"/>
                  </a:ext>
                </a:extLst>
              </a:tr>
              <a:tr h="370840">
                <a:tc>
                  <a:txBody>
                    <a:bodyPr/>
                    <a:lstStyle/>
                    <a:p>
                      <a:r>
                        <a:rPr lang="en-US" dirty="0"/>
                        <a:t>3</a:t>
                      </a:r>
                    </a:p>
                  </a:txBody>
                  <a:tcPr/>
                </a:tc>
                <a:tc>
                  <a:txBody>
                    <a:bodyPr/>
                    <a:lstStyle/>
                    <a:p>
                      <a:r>
                        <a:rPr lang="en-US" dirty="0"/>
                        <a:t>1</a:t>
                      </a:r>
                    </a:p>
                  </a:txBody>
                  <a:tcPr/>
                </a:tc>
                <a:extLst>
                  <a:ext uri="{0D108BD9-81ED-4DB2-BD59-A6C34878D82A}">
                    <a16:rowId xmlns:a16="http://schemas.microsoft.com/office/drawing/2014/main" val="447889154"/>
                  </a:ext>
                </a:extLst>
              </a:tr>
              <a:tr h="370840">
                <a:tc>
                  <a:txBody>
                    <a:bodyPr/>
                    <a:lstStyle/>
                    <a:p>
                      <a:r>
                        <a:rPr lang="en-US" dirty="0"/>
                        <a:t>4</a:t>
                      </a:r>
                    </a:p>
                  </a:txBody>
                  <a:tcPr/>
                </a:tc>
                <a:tc>
                  <a:txBody>
                    <a:bodyPr/>
                    <a:lstStyle/>
                    <a:p>
                      <a:r>
                        <a:rPr lang="en-US" dirty="0"/>
                        <a:t>1</a:t>
                      </a:r>
                    </a:p>
                  </a:txBody>
                  <a:tcPr/>
                </a:tc>
                <a:extLst>
                  <a:ext uri="{0D108BD9-81ED-4DB2-BD59-A6C34878D82A}">
                    <a16:rowId xmlns:a16="http://schemas.microsoft.com/office/drawing/2014/main" val="175252811"/>
                  </a:ext>
                </a:extLst>
              </a:tr>
              <a:tr h="370840">
                <a:tc>
                  <a:txBody>
                    <a:bodyPr/>
                    <a:lstStyle/>
                    <a:p>
                      <a:r>
                        <a:rPr lang="en-US" dirty="0"/>
                        <a:t>5</a:t>
                      </a:r>
                    </a:p>
                  </a:txBody>
                  <a:tcPr/>
                </a:tc>
                <a:tc>
                  <a:txBody>
                    <a:bodyPr/>
                    <a:lstStyle/>
                    <a:p>
                      <a:r>
                        <a:rPr lang="en-US" dirty="0"/>
                        <a:t>1</a:t>
                      </a:r>
                    </a:p>
                  </a:txBody>
                  <a:tcPr/>
                </a:tc>
                <a:extLst>
                  <a:ext uri="{0D108BD9-81ED-4DB2-BD59-A6C34878D82A}">
                    <a16:rowId xmlns:a16="http://schemas.microsoft.com/office/drawing/2014/main" val="1590067381"/>
                  </a:ext>
                </a:extLst>
              </a:tr>
              <a:tr h="185420">
                <a:tc>
                  <a:txBody>
                    <a:bodyPr/>
                    <a:lstStyle/>
                    <a:p>
                      <a:r>
                        <a:rPr lang="en-US" dirty="0"/>
                        <a:t>6</a:t>
                      </a:r>
                    </a:p>
                  </a:txBody>
                  <a:tcPr/>
                </a:tc>
                <a:tc>
                  <a:txBody>
                    <a:bodyPr/>
                    <a:lstStyle/>
                    <a:p>
                      <a:r>
                        <a:rPr lang="en-US" dirty="0"/>
                        <a:t>2</a:t>
                      </a:r>
                    </a:p>
                  </a:txBody>
                  <a:tcPr/>
                </a:tc>
                <a:extLst>
                  <a:ext uri="{0D108BD9-81ED-4DB2-BD59-A6C34878D82A}">
                    <a16:rowId xmlns:a16="http://schemas.microsoft.com/office/drawing/2014/main" val="4269901489"/>
                  </a:ext>
                </a:extLst>
              </a:tr>
              <a:tr h="121920">
                <a:tc>
                  <a:txBody>
                    <a:bodyPr/>
                    <a:lstStyle/>
                    <a:p>
                      <a:r>
                        <a:rPr lang="en-US" dirty="0"/>
                        <a:t>7</a:t>
                      </a:r>
                    </a:p>
                  </a:txBody>
                  <a:tcPr/>
                </a:tc>
                <a:tc>
                  <a:txBody>
                    <a:bodyPr/>
                    <a:lstStyle/>
                    <a:p>
                      <a:r>
                        <a:rPr lang="en-US" dirty="0"/>
                        <a:t>2</a:t>
                      </a:r>
                    </a:p>
                  </a:txBody>
                  <a:tcPr/>
                </a:tc>
                <a:extLst>
                  <a:ext uri="{0D108BD9-81ED-4DB2-BD59-A6C34878D82A}">
                    <a16:rowId xmlns:a16="http://schemas.microsoft.com/office/drawing/2014/main" val="190913664"/>
                  </a:ext>
                </a:extLst>
              </a:tr>
              <a:tr h="243840">
                <a:tc>
                  <a:txBody>
                    <a:bodyPr/>
                    <a:lstStyle/>
                    <a:p>
                      <a:r>
                        <a:rPr lang="en-US" dirty="0"/>
                        <a:t>8</a:t>
                      </a:r>
                    </a:p>
                  </a:txBody>
                  <a:tcPr/>
                </a:tc>
                <a:tc>
                  <a:txBody>
                    <a:bodyPr/>
                    <a:lstStyle/>
                    <a:p>
                      <a:r>
                        <a:rPr lang="en-US" dirty="0"/>
                        <a:t>2</a:t>
                      </a:r>
                    </a:p>
                  </a:txBody>
                  <a:tcPr/>
                </a:tc>
                <a:extLst>
                  <a:ext uri="{0D108BD9-81ED-4DB2-BD59-A6C34878D82A}">
                    <a16:rowId xmlns:a16="http://schemas.microsoft.com/office/drawing/2014/main" val="559827268"/>
                  </a:ext>
                </a:extLst>
              </a:tr>
            </a:tbl>
          </a:graphicData>
        </a:graphic>
      </p:graphicFrame>
      <p:pic>
        <p:nvPicPr>
          <p:cNvPr id="7" name="Audio 6">
            <a:hlinkClick r:id="" action="ppaction://media"/>
            <a:extLst>
              <a:ext uri="{FF2B5EF4-FFF2-40B4-BE49-F238E27FC236}">
                <a16:creationId xmlns:a16="http://schemas.microsoft.com/office/drawing/2014/main" id="{78079263-DE8D-4B45-A751-19B7EF783D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81293210"/>
      </p:ext>
    </p:extLst>
  </p:cSld>
  <p:clrMapOvr>
    <a:masterClrMapping/>
  </p:clrMapOvr>
  <mc:AlternateContent xmlns:mc="http://schemas.openxmlformats.org/markup-compatibility/2006">
    <mc:Choice xmlns:p14="http://schemas.microsoft.com/office/powerpoint/2010/main" Requires="p14">
      <p:transition spd="slow" p14:dur="2000" advTm="79635"/>
    </mc:Choice>
    <mc:Fallback>
      <p:transition spd="slow" advTm="79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err="1"/>
              <a:t>WindowSpec</a:t>
            </a:r>
            <a:r>
              <a:rPr lang="en-US" sz="2800" b="1" dirty="0"/>
              <a:t> Window specification</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fontScale="92500" lnSpcReduction="20000"/>
          </a:bodyPr>
          <a:lstStyle/>
          <a:p>
            <a:pPr marL="457200" lvl="1" indent="0">
              <a:buNone/>
            </a:pPr>
            <a:r>
              <a:rPr lang="en-US" b="1" dirty="0" err="1"/>
              <a:t>WindowSpec</a:t>
            </a:r>
            <a:r>
              <a:rPr lang="en-US" dirty="0"/>
              <a:t> is a window specification that defines which rows are included in a window (frame)</a:t>
            </a:r>
          </a:p>
          <a:p>
            <a:pPr marL="457200" lvl="1" indent="0">
              <a:buNone/>
            </a:pPr>
            <a:endParaRPr lang="en-US" dirty="0">
              <a:highlight>
                <a:srgbClr val="00FFFF"/>
              </a:highlight>
            </a:endParaRPr>
          </a:p>
          <a:p>
            <a:pPr marL="457200" lvl="1" indent="0">
              <a:buNone/>
            </a:pPr>
            <a:r>
              <a:rPr lang="en-US" dirty="0" err="1">
                <a:highlight>
                  <a:srgbClr val="00FFFF"/>
                </a:highlight>
              </a:rPr>
              <a:t>val</a:t>
            </a:r>
            <a:r>
              <a:rPr lang="en-US" dirty="0">
                <a:highlight>
                  <a:srgbClr val="00FFFF"/>
                </a:highlight>
              </a:rPr>
              <a:t> </a:t>
            </a:r>
            <a:r>
              <a:rPr lang="en-US" dirty="0" err="1">
                <a:highlight>
                  <a:srgbClr val="00FFFF"/>
                </a:highlight>
              </a:rPr>
              <a:t>windowSpec</a:t>
            </a:r>
            <a:r>
              <a:rPr lang="en-US" dirty="0">
                <a:highlight>
                  <a:srgbClr val="00FFFF"/>
                </a:highlight>
              </a:rPr>
              <a:t> = </a:t>
            </a:r>
            <a:r>
              <a:rPr lang="en-US" dirty="0" err="1">
                <a:highlight>
                  <a:srgbClr val="00FFFF"/>
                </a:highlight>
              </a:rPr>
              <a:t>Window.partitionBy</a:t>
            </a:r>
            <a:r>
              <a:rPr lang="en-US" dirty="0">
                <a:highlight>
                  <a:srgbClr val="00FFFF"/>
                </a:highlight>
              </a:rPr>
              <a:t>(‘</a:t>
            </a:r>
            <a:r>
              <a:rPr lang="en-US" dirty="0" err="1">
                <a:highlight>
                  <a:srgbClr val="00FFFF"/>
                </a:highlight>
              </a:rPr>
              <a:t>data_column</a:t>
            </a:r>
            <a:r>
              <a:rPr lang="en-US" dirty="0">
                <a:highlight>
                  <a:srgbClr val="00FFFF"/>
                </a:highlight>
              </a:rPr>
              <a:t>’).</a:t>
            </a:r>
            <a:r>
              <a:rPr lang="en-US" dirty="0" err="1">
                <a:highlight>
                  <a:srgbClr val="00FFFF"/>
                </a:highlight>
              </a:rPr>
              <a:t>orderBy</a:t>
            </a:r>
            <a:r>
              <a:rPr lang="en-US" dirty="0">
                <a:highlight>
                  <a:srgbClr val="00FFFF"/>
                </a:highlight>
              </a:rPr>
              <a:t>(‘id’)</a:t>
            </a:r>
            <a:endParaRPr lang="en-US" dirty="0"/>
          </a:p>
          <a:p>
            <a:pPr marL="457200" lvl="1" indent="0">
              <a:buNone/>
            </a:pPr>
            <a:endParaRPr lang="en-US" dirty="0"/>
          </a:p>
          <a:p>
            <a:pPr marL="457200" lvl="1" indent="0">
              <a:buNone/>
            </a:pPr>
            <a:r>
              <a:rPr lang="en-US" dirty="0"/>
              <a:t>Window Specification includes three parts:</a:t>
            </a:r>
          </a:p>
          <a:p>
            <a:pPr marL="457200" lvl="1" indent="0">
              <a:buNone/>
            </a:pPr>
            <a:endParaRPr lang="en-US" dirty="0"/>
          </a:p>
          <a:p>
            <a:pPr lvl="1"/>
            <a:r>
              <a:rPr lang="en-US" b="1" dirty="0"/>
              <a:t>Partition</a:t>
            </a:r>
            <a:r>
              <a:rPr lang="en-US" dirty="0"/>
              <a:t> specification defines which records are in the same partition. With no partition defined, all records belong to a single partition.</a:t>
            </a:r>
          </a:p>
          <a:p>
            <a:pPr marL="457200" lvl="1" indent="0">
              <a:buNone/>
            </a:pPr>
            <a:endParaRPr lang="en-US" dirty="0"/>
          </a:p>
          <a:p>
            <a:pPr lvl="1"/>
            <a:r>
              <a:rPr lang="en-US" b="1" dirty="0"/>
              <a:t>Ordering</a:t>
            </a:r>
            <a:r>
              <a:rPr lang="en-US" dirty="0"/>
              <a:t> Specification defines how records in a partition are ordered that in turn defines the position of a record in a partition. The ordering could be ascending or descending.</a:t>
            </a:r>
          </a:p>
          <a:p>
            <a:pPr marL="457200" lvl="1" indent="0">
              <a:buNone/>
            </a:pPr>
            <a:endParaRPr lang="en-US" dirty="0"/>
          </a:p>
          <a:p>
            <a:pPr lvl="1"/>
            <a:r>
              <a:rPr lang="en-US" b="1" dirty="0"/>
              <a:t>Frame</a:t>
            </a:r>
            <a:r>
              <a:rPr lang="en-US" dirty="0"/>
              <a:t> Specification which defines the rows to be included in the frame for the current row, based on their relative position to the current row. For example, "the three rows preceding the current row to the -</a:t>
            </a:r>
            <a:r>
              <a:rPr lang="en-US" dirty="0">
                <a:sym typeface="Wingdings" panose="05000000000000000000" pitchFamily="2" charset="2"/>
              </a:rPr>
              <a:t> </a:t>
            </a:r>
            <a:r>
              <a:rPr lang="en-US" dirty="0"/>
              <a:t> current row" describes a frame including the current input row and three rows appearing before the current row</a:t>
            </a:r>
          </a:p>
        </p:txBody>
      </p:sp>
      <p:pic>
        <p:nvPicPr>
          <p:cNvPr id="6" name="Audio 5">
            <a:hlinkClick r:id="" action="ppaction://media"/>
            <a:extLst>
              <a:ext uri="{FF2B5EF4-FFF2-40B4-BE49-F238E27FC236}">
                <a16:creationId xmlns:a16="http://schemas.microsoft.com/office/drawing/2014/main" id="{E0D1A5F9-F694-4DC5-9094-D005233624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56551140"/>
      </p:ext>
    </p:extLst>
  </p:cSld>
  <p:clrMapOvr>
    <a:masterClrMapping/>
  </p:clrMapOvr>
  <mc:AlternateContent xmlns:mc="http://schemas.openxmlformats.org/markup-compatibility/2006">
    <mc:Choice xmlns:p14="http://schemas.microsoft.com/office/powerpoint/2010/main" Requires="p14">
      <p:transition spd="slow" p14:dur="2000" advTm="119879"/>
    </mc:Choice>
    <mc:Fallback>
      <p:transition spd="slow" advTm="119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dirty="0"/>
              <a:t>Under stand Window function syntax</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dirty="0"/>
              <a:t>//create data set</a:t>
            </a:r>
          </a:p>
          <a:p>
            <a:pPr marL="0" indent="0">
              <a:buNone/>
            </a:pPr>
            <a:r>
              <a:rPr lang="en-US" dirty="0" err="1"/>
              <a:t>val</a:t>
            </a:r>
            <a:r>
              <a:rPr lang="en-US" dirty="0"/>
              <a:t> dataset = </a:t>
            </a:r>
            <a:r>
              <a:rPr lang="en-US" dirty="0" err="1"/>
              <a:t>spark.range</a:t>
            </a:r>
            <a:r>
              <a:rPr lang="en-US" dirty="0"/>
              <a:t>(9).</a:t>
            </a:r>
            <a:r>
              <a:rPr lang="en-US" dirty="0" err="1"/>
              <a:t>withColumn</a:t>
            </a:r>
            <a:r>
              <a:rPr lang="en-US" dirty="0"/>
              <a:t>("bucket", 'id % 3)</a:t>
            </a:r>
          </a:p>
          <a:p>
            <a:pPr marL="0" indent="0">
              <a:buNone/>
            </a:pPr>
            <a:endParaRPr lang="en-US" dirty="0"/>
          </a:p>
          <a:p>
            <a:pPr marL="0" indent="0">
              <a:buNone/>
            </a:pPr>
            <a:r>
              <a:rPr lang="en-US" dirty="0" err="1">
                <a:highlight>
                  <a:srgbClr val="00FFFF"/>
                </a:highlight>
              </a:rPr>
              <a:t>val</a:t>
            </a:r>
            <a:r>
              <a:rPr lang="en-US" dirty="0">
                <a:highlight>
                  <a:srgbClr val="00FFFF"/>
                </a:highlight>
              </a:rPr>
              <a:t> </a:t>
            </a:r>
            <a:r>
              <a:rPr lang="en-US" dirty="0" err="1">
                <a:highlight>
                  <a:srgbClr val="00FFFF"/>
                </a:highlight>
              </a:rPr>
              <a:t>windowSpec</a:t>
            </a:r>
            <a:r>
              <a:rPr lang="en-US" dirty="0">
                <a:highlight>
                  <a:srgbClr val="00FFFF"/>
                </a:highlight>
              </a:rPr>
              <a:t> = </a:t>
            </a:r>
            <a:r>
              <a:rPr lang="en-US" dirty="0" err="1">
                <a:highlight>
                  <a:srgbClr val="00FFFF"/>
                </a:highlight>
              </a:rPr>
              <a:t>Window.partitionBy</a:t>
            </a:r>
            <a:r>
              <a:rPr lang="en-US" dirty="0">
                <a:highlight>
                  <a:srgbClr val="00FFFF"/>
                </a:highlight>
              </a:rPr>
              <a:t>('bucket).</a:t>
            </a:r>
            <a:r>
              <a:rPr lang="en-US" dirty="0" err="1">
                <a:highlight>
                  <a:srgbClr val="00FFFF"/>
                </a:highlight>
              </a:rPr>
              <a:t>orderBy</a:t>
            </a:r>
            <a:r>
              <a:rPr lang="en-US" dirty="0">
                <a:highlight>
                  <a:srgbClr val="00FFFF"/>
                </a:highlight>
              </a:rPr>
              <a:t>('id)</a:t>
            </a:r>
          </a:p>
          <a:p>
            <a:pPr marL="0" indent="0">
              <a:buNone/>
            </a:pPr>
            <a:endParaRPr lang="en-US" dirty="0"/>
          </a:p>
          <a:p>
            <a:pPr marL="0" indent="0">
              <a:buNone/>
            </a:pPr>
            <a:r>
              <a:rPr lang="en-US" dirty="0" err="1"/>
              <a:t>scala</a:t>
            </a:r>
            <a:r>
              <a:rPr lang="en-US" dirty="0"/>
              <a:t>&gt; </a:t>
            </a:r>
            <a:r>
              <a:rPr lang="en-US" dirty="0" err="1"/>
              <a:t>dataset.withColumn</a:t>
            </a:r>
            <a:r>
              <a:rPr lang="en-US" dirty="0"/>
              <a:t>("</a:t>
            </a:r>
            <a:r>
              <a:rPr lang="en-US" dirty="0" err="1"/>
              <a:t>cume_dist_result</a:t>
            </a:r>
            <a:r>
              <a:rPr lang="en-US" dirty="0"/>
              <a:t>", </a:t>
            </a:r>
          </a:p>
          <a:p>
            <a:pPr marL="0" indent="0">
              <a:buNone/>
            </a:pPr>
            <a:r>
              <a:rPr lang="en-US" dirty="0" err="1">
                <a:highlight>
                  <a:srgbClr val="00FFFF"/>
                </a:highlight>
              </a:rPr>
              <a:t>cume_dist</a:t>
            </a:r>
            <a:r>
              <a:rPr lang="en-US" dirty="0"/>
              <a:t> over </a:t>
            </a:r>
            <a:r>
              <a:rPr lang="en-US" dirty="0" err="1"/>
              <a:t>windowSpec</a:t>
            </a:r>
            <a:r>
              <a:rPr lang="en-US" dirty="0"/>
              <a:t>).show</a:t>
            </a:r>
          </a:p>
          <a:p>
            <a:pPr marL="0" indent="0">
              <a:buNone/>
            </a:pPr>
            <a:endParaRPr lang="en-US" dirty="0"/>
          </a:p>
          <a:p>
            <a:pPr marL="0" indent="0">
              <a:buNone/>
            </a:pPr>
            <a:r>
              <a:rPr lang="en-US" dirty="0"/>
              <a:t>Note : </a:t>
            </a:r>
            <a:r>
              <a:rPr lang="en-US" b="1" dirty="0" err="1"/>
              <a:t>WindowSpec</a:t>
            </a:r>
            <a:r>
              <a:rPr lang="en-US" dirty="0"/>
              <a:t> is a window specification that defines which rows are included in a window (frame), </a:t>
            </a:r>
          </a:p>
        </p:txBody>
      </p:sp>
      <p:graphicFrame>
        <p:nvGraphicFramePr>
          <p:cNvPr id="6" name="Table 5">
            <a:extLst>
              <a:ext uri="{FF2B5EF4-FFF2-40B4-BE49-F238E27FC236}">
                <a16:creationId xmlns:a16="http://schemas.microsoft.com/office/drawing/2014/main" id="{3E5ECC44-744D-43DA-BFCA-2DCA40AC385F}"/>
              </a:ext>
            </a:extLst>
          </p:cNvPr>
          <p:cNvGraphicFramePr>
            <a:graphicFrameLocks noGrp="1"/>
          </p:cNvGraphicFramePr>
          <p:nvPr/>
        </p:nvGraphicFramePr>
        <p:xfrm>
          <a:off x="9611360" y="152400"/>
          <a:ext cx="2346960" cy="3693160"/>
        </p:xfrm>
        <a:graphic>
          <a:graphicData uri="http://schemas.openxmlformats.org/drawingml/2006/table">
            <a:tbl>
              <a:tblPr firstRow="1" bandRow="1">
                <a:tableStyleId>{5C22544A-7EE6-4342-B048-85BDC9FD1C3A}</a:tableStyleId>
              </a:tblPr>
              <a:tblGrid>
                <a:gridCol w="1173480">
                  <a:extLst>
                    <a:ext uri="{9D8B030D-6E8A-4147-A177-3AD203B41FA5}">
                      <a16:colId xmlns:a16="http://schemas.microsoft.com/office/drawing/2014/main" val="2218926825"/>
                    </a:ext>
                  </a:extLst>
                </a:gridCol>
                <a:gridCol w="1173480">
                  <a:extLst>
                    <a:ext uri="{9D8B030D-6E8A-4147-A177-3AD203B41FA5}">
                      <a16:colId xmlns:a16="http://schemas.microsoft.com/office/drawing/2014/main" val="4173582887"/>
                    </a:ext>
                  </a:extLst>
                </a:gridCol>
              </a:tblGrid>
              <a:tr h="370840">
                <a:tc>
                  <a:txBody>
                    <a:bodyPr/>
                    <a:lstStyle/>
                    <a:p>
                      <a:r>
                        <a:rPr lang="en-US" dirty="0"/>
                        <a:t>id</a:t>
                      </a:r>
                    </a:p>
                  </a:txBody>
                  <a:tcPr/>
                </a:tc>
                <a:tc>
                  <a:txBody>
                    <a:bodyPr/>
                    <a:lstStyle/>
                    <a:p>
                      <a:r>
                        <a:rPr lang="en-US" dirty="0"/>
                        <a:t>bucket</a:t>
                      </a:r>
                    </a:p>
                  </a:txBody>
                  <a:tcPr/>
                </a:tc>
                <a:extLst>
                  <a:ext uri="{0D108BD9-81ED-4DB2-BD59-A6C34878D82A}">
                    <a16:rowId xmlns:a16="http://schemas.microsoft.com/office/drawing/2014/main" val="630076002"/>
                  </a:ext>
                </a:extLst>
              </a:tr>
              <a:tr h="370840">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025458810"/>
                  </a:ext>
                </a:extLst>
              </a:tr>
              <a:tr h="370840">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393760803"/>
                  </a:ext>
                </a:extLst>
              </a:tr>
              <a:tr h="370840">
                <a:tc>
                  <a:txBody>
                    <a:bodyPr/>
                    <a:lstStyle/>
                    <a:p>
                      <a:r>
                        <a:rPr lang="en-US" dirty="0"/>
                        <a:t>2</a:t>
                      </a:r>
                    </a:p>
                  </a:txBody>
                  <a:tcPr/>
                </a:tc>
                <a:tc>
                  <a:txBody>
                    <a:bodyPr/>
                    <a:lstStyle/>
                    <a:p>
                      <a:r>
                        <a:rPr lang="en-US" dirty="0"/>
                        <a:t>0</a:t>
                      </a:r>
                    </a:p>
                  </a:txBody>
                  <a:tcPr/>
                </a:tc>
                <a:extLst>
                  <a:ext uri="{0D108BD9-81ED-4DB2-BD59-A6C34878D82A}">
                    <a16:rowId xmlns:a16="http://schemas.microsoft.com/office/drawing/2014/main" val="3518016008"/>
                  </a:ext>
                </a:extLst>
              </a:tr>
              <a:tr h="370840">
                <a:tc>
                  <a:txBody>
                    <a:bodyPr/>
                    <a:lstStyle/>
                    <a:p>
                      <a:r>
                        <a:rPr lang="en-US" dirty="0"/>
                        <a:t>3</a:t>
                      </a:r>
                    </a:p>
                  </a:txBody>
                  <a:tcPr/>
                </a:tc>
                <a:tc>
                  <a:txBody>
                    <a:bodyPr/>
                    <a:lstStyle/>
                    <a:p>
                      <a:r>
                        <a:rPr lang="en-US" dirty="0"/>
                        <a:t>1</a:t>
                      </a:r>
                    </a:p>
                  </a:txBody>
                  <a:tcPr/>
                </a:tc>
                <a:extLst>
                  <a:ext uri="{0D108BD9-81ED-4DB2-BD59-A6C34878D82A}">
                    <a16:rowId xmlns:a16="http://schemas.microsoft.com/office/drawing/2014/main" val="447889154"/>
                  </a:ext>
                </a:extLst>
              </a:tr>
              <a:tr h="370840">
                <a:tc>
                  <a:txBody>
                    <a:bodyPr/>
                    <a:lstStyle/>
                    <a:p>
                      <a:r>
                        <a:rPr lang="en-US" dirty="0"/>
                        <a:t>4</a:t>
                      </a:r>
                    </a:p>
                  </a:txBody>
                  <a:tcPr/>
                </a:tc>
                <a:tc>
                  <a:txBody>
                    <a:bodyPr/>
                    <a:lstStyle/>
                    <a:p>
                      <a:r>
                        <a:rPr lang="en-US" dirty="0"/>
                        <a:t>1</a:t>
                      </a:r>
                    </a:p>
                  </a:txBody>
                  <a:tcPr/>
                </a:tc>
                <a:extLst>
                  <a:ext uri="{0D108BD9-81ED-4DB2-BD59-A6C34878D82A}">
                    <a16:rowId xmlns:a16="http://schemas.microsoft.com/office/drawing/2014/main" val="175252811"/>
                  </a:ext>
                </a:extLst>
              </a:tr>
              <a:tr h="370840">
                <a:tc>
                  <a:txBody>
                    <a:bodyPr/>
                    <a:lstStyle/>
                    <a:p>
                      <a:r>
                        <a:rPr lang="en-US" dirty="0"/>
                        <a:t>5</a:t>
                      </a:r>
                    </a:p>
                  </a:txBody>
                  <a:tcPr/>
                </a:tc>
                <a:tc>
                  <a:txBody>
                    <a:bodyPr/>
                    <a:lstStyle/>
                    <a:p>
                      <a:r>
                        <a:rPr lang="en-US" dirty="0"/>
                        <a:t>1</a:t>
                      </a:r>
                    </a:p>
                  </a:txBody>
                  <a:tcPr/>
                </a:tc>
                <a:extLst>
                  <a:ext uri="{0D108BD9-81ED-4DB2-BD59-A6C34878D82A}">
                    <a16:rowId xmlns:a16="http://schemas.microsoft.com/office/drawing/2014/main" val="1590067381"/>
                  </a:ext>
                </a:extLst>
              </a:tr>
              <a:tr h="185420">
                <a:tc>
                  <a:txBody>
                    <a:bodyPr/>
                    <a:lstStyle/>
                    <a:p>
                      <a:r>
                        <a:rPr lang="en-US" dirty="0"/>
                        <a:t>6</a:t>
                      </a:r>
                    </a:p>
                  </a:txBody>
                  <a:tcPr/>
                </a:tc>
                <a:tc>
                  <a:txBody>
                    <a:bodyPr/>
                    <a:lstStyle/>
                    <a:p>
                      <a:r>
                        <a:rPr lang="en-US" dirty="0"/>
                        <a:t>2</a:t>
                      </a:r>
                    </a:p>
                  </a:txBody>
                  <a:tcPr/>
                </a:tc>
                <a:extLst>
                  <a:ext uri="{0D108BD9-81ED-4DB2-BD59-A6C34878D82A}">
                    <a16:rowId xmlns:a16="http://schemas.microsoft.com/office/drawing/2014/main" val="4269901489"/>
                  </a:ext>
                </a:extLst>
              </a:tr>
              <a:tr h="121920">
                <a:tc>
                  <a:txBody>
                    <a:bodyPr/>
                    <a:lstStyle/>
                    <a:p>
                      <a:r>
                        <a:rPr lang="en-US" dirty="0"/>
                        <a:t>7</a:t>
                      </a:r>
                    </a:p>
                  </a:txBody>
                  <a:tcPr/>
                </a:tc>
                <a:tc>
                  <a:txBody>
                    <a:bodyPr/>
                    <a:lstStyle/>
                    <a:p>
                      <a:r>
                        <a:rPr lang="en-US" dirty="0"/>
                        <a:t>2</a:t>
                      </a:r>
                    </a:p>
                  </a:txBody>
                  <a:tcPr/>
                </a:tc>
                <a:extLst>
                  <a:ext uri="{0D108BD9-81ED-4DB2-BD59-A6C34878D82A}">
                    <a16:rowId xmlns:a16="http://schemas.microsoft.com/office/drawing/2014/main" val="190913664"/>
                  </a:ext>
                </a:extLst>
              </a:tr>
              <a:tr h="243840">
                <a:tc>
                  <a:txBody>
                    <a:bodyPr/>
                    <a:lstStyle/>
                    <a:p>
                      <a:r>
                        <a:rPr lang="en-US" dirty="0"/>
                        <a:t>8</a:t>
                      </a:r>
                    </a:p>
                  </a:txBody>
                  <a:tcPr/>
                </a:tc>
                <a:tc>
                  <a:txBody>
                    <a:bodyPr/>
                    <a:lstStyle/>
                    <a:p>
                      <a:r>
                        <a:rPr lang="en-US" dirty="0"/>
                        <a:t>2</a:t>
                      </a:r>
                    </a:p>
                  </a:txBody>
                  <a:tcPr/>
                </a:tc>
                <a:extLst>
                  <a:ext uri="{0D108BD9-81ED-4DB2-BD59-A6C34878D82A}">
                    <a16:rowId xmlns:a16="http://schemas.microsoft.com/office/drawing/2014/main" val="559827268"/>
                  </a:ext>
                </a:extLst>
              </a:tr>
            </a:tbl>
          </a:graphicData>
        </a:graphic>
      </p:graphicFrame>
      <p:pic>
        <p:nvPicPr>
          <p:cNvPr id="4" name="Audio 3">
            <a:hlinkClick r:id="" action="ppaction://media"/>
            <a:extLst>
              <a:ext uri="{FF2B5EF4-FFF2-40B4-BE49-F238E27FC236}">
                <a16:creationId xmlns:a16="http://schemas.microsoft.com/office/drawing/2014/main" id="{CF953163-B6BA-4C8F-993A-040983A42B6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54510686"/>
      </p:ext>
    </p:extLst>
  </p:cSld>
  <p:clrMapOvr>
    <a:masterClrMapping/>
  </p:clrMapOvr>
  <mc:AlternateContent xmlns:mc="http://schemas.openxmlformats.org/markup-compatibility/2006">
    <mc:Choice xmlns:p14="http://schemas.microsoft.com/office/powerpoint/2010/main" Requires="p14">
      <p:transition spd="slow" p14:dur="2000" advTm="18919"/>
    </mc:Choice>
    <mc:Fallback>
      <p:transition spd="slow" advTm="18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1727</TotalTime>
  <Words>873</Words>
  <Application>Microsoft Office PowerPoint</Application>
  <PresentationFormat>Widescreen</PresentationFormat>
  <Paragraphs>175</Paragraphs>
  <Slides>13</Slides>
  <Notes>0</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Spark Interview Questions Window Function in Spark</vt:lpstr>
      <vt:lpstr>Window Function in SPARK</vt:lpstr>
      <vt:lpstr>Why Window Function in SPARK</vt:lpstr>
      <vt:lpstr>Window Function Details</vt:lpstr>
      <vt:lpstr>Window Function in SPARK</vt:lpstr>
      <vt:lpstr>PowerPoint Presentation</vt:lpstr>
      <vt:lpstr>Under stand Window function syntax</vt:lpstr>
      <vt:lpstr>WindowSpec Window specification</vt:lpstr>
      <vt:lpstr>Under stand Window function syntax</vt:lpstr>
      <vt:lpstr>Window Function Usecase Example</vt:lpstr>
      <vt:lpstr>First Question solution without Window function</vt:lpstr>
      <vt:lpstr>First Question solution with Window function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AVRO Internals</dc:title>
  <dc:creator>Viresh Kumar</dc:creator>
  <cp:lastModifiedBy>Viresh Kumar</cp:lastModifiedBy>
  <cp:revision>88</cp:revision>
  <dcterms:created xsi:type="dcterms:W3CDTF">2018-12-28T03:34:44Z</dcterms:created>
  <dcterms:modified xsi:type="dcterms:W3CDTF">2019-01-03T17:31:43Z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virkumar@microsoft.com</vt:lpwstr>
  </property>
  <property fmtid="{D5CDD505-2E9C-101B-9397-08002B2CF9AE}" pid="5" name="MSIP_Label_f42aa342-8706-4288-bd11-ebb85995028c_SetDate">
    <vt:lpwstr>2018-12-28T03:35:17.5833276Z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